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80" r:id="rId3"/>
    <p:sldId id="283" r:id="rId4"/>
    <p:sldId id="281" r:id="rId5"/>
    <p:sldId id="282" r:id="rId6"/>
    <p:sldId id="258" r:id="rId7"/>
    <p:sldId id="259" r:id="rId8"/>
    <p:sldId id="260" r:id="rId9"/>
    <p:sldId id="284" r:id="rId10"/>
    <p:sldId id="263" r:id="rId11"/>
    <p:sldId id="264" r:id="rId12"/>
    <p:sldId id="265" r:id="rId13"/>
    <p:sldId id="272" r:id="rId14"/>
    <p:sldId id="266" r:id="rId15"/>
    <p:sldId id="267" r:id="rId16"/>
    <p:sldId id="268" r:id="rId17"/>
    <p:sldId id="276" r:id="rId18"/>
    <p:sldId id="277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4" autoAdjust="0"/>
    <p:restoredTop sz="84966" autoAdjust="0"/>
  </p:normalViewPr>
  <p:slideViewPr>
    <p:cSldViewPr snapToGrid="0">
      <p:cViewPr varScale="1">
        <p:scale>
          <a:sx n="63" d="100"/>
          <a:sy n="63" d="100"/>
        </p:scale>
        <p:origin x="46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Bucior\Dropbox\School\SeniorDesign\MotorTesting\motor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ropbox\School\SeniorDesign\MotorTesting\motorData_201507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/>
              <a:t>Voltage vs Stall current and Stall torque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121912634275482"/>
          <c:y val="0.16048316148017519"/>
          <c:w val="0.39314784774008593"/>
          <c:h val="0.64375674132980321"/>
        </c:manualLayout>
      </c:layout>
      <c:scatterChart>
        <c:scatterStyle val="lineMarker"/>
        <c:varyColors val="0"/>
        <c:ser>
          <c:idx val="1"/>
          <c:order val="1"/>
          <c:tx>
            <c:strRef>
              <c:f>Data!$C$6</c:f>
              <c:strCache>
                <c:ptCount val="1"/>
                <c:pt idx="0">
                  <c:v>Torque (ft-lb)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7.9779228869018406E-2"/>
                  <c:y val="0.3186006760737005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Data!$A$7:$A$13</c:f>
              <c:numCache>
                <c:formatCode>General</c:formatCode>
                <c:ptCount val="7"/>
                <c:pt idx="0">
                  <c:v>3</c:v>
                </c:pt>
                <c:pt idx="1">
                  <c:v>4.5</c:v>
                </c:pt>
                <c:pt idx="2">
                  <c:v>6</c:v>
                </c:pt>
                <c:pt idx="3">
                  <c:v>7.5</c:v>
                </c:pt>
                <c:pt idx="4">
                  <c:v>9</c:v>
                </c:pt>
                <c:pt idx="5">
                  <c:v>12</c:v>
                </c:pt>
                <c:pt idx="6">
                  <c:v>15</c:v>
                </c:pt>
              </c:numCache>
            </c:numRef>
          </c:xVal>
          <c:yVal>
            <c:numRef>
              <c:f>Data!$C$7:$C$13</c:f>
              <c:numCache>
                <c:formatCode>General</c:formatCode>
                <c:ptCount val="7"/>
                <c:pt idx="0">
                  <c:v>15</c:v>
                </c:pt>
                <c:pt idx="1">
                  <c:v>21</c:v>
                </c:pt>
                <c:pt idx="2">
                  <c:v>28</c:v>
                </c:pt>
                <c:pt idx="3">
                  <c:v>35</c:v>
                </c:pt>
                <c:pt idx="4">
                  <c:v>45</c:v>
                </c:pt>
                <c:pt idx="5">
                  <c:v>58</c:v>
                </c:pt>
                <c:pt idx="6">
                  <c:v>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4234680"/>
        <c:axId val="244233896"/>
      </c:scatterChart>
      <c:scatterChart>
        <c:scatterStyle val="lineMarker"/>
        <c:varyColors val="0"/>
        <c:ser>
          <c:idx val="0"/>
          <c:order val="0"/>
          <c:tx>
            <c:strRef>
              <c:f>Data!$B$6</c:f>
              <c:strCache>
                <c:ptCount val="1"/>
                <c:pt idx="0">
                  <c:v>Current (A)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7.9893977646453326E-2"/>
                  <c:y val="-0.10849862093633729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Data!$A$7:$A$13</c:f>
              <c:numCache>
                <c:formatCode>General</c:formatCode>
                <c:ptCount val="7"/>
                <c:pt idx="0">
                  <c:v>3</c:v>
                </c:pt>
                <c:pt idx="1">
                  <c:v>4.5</c:v>
                </c:pt>
                <c:pt idx="2">
                  <c:v>6</c:v>
                </c:pt>
                <c:pt idx="3">
                  <c:v>7.5</c:v>
                </c:pt>
                <c:pt idx="4">
                  <c:v>9</c:v>
                </c:pt>
                <c:pt idx="5">
                  <c:v>12</c:v>
                </c:pt>
                <c:pt idx="6">
                  <c:v>15</c:v>
                </c:pt>
              </c:numCache>
            </c:numRef>
          </c:xVal>
          <c:yVal>
            <c:numRef>
              <c:f>Data!$B$7:$B$13</c:f>
              <c:numCache>
                <c:formatCode>General</c:formatCode>
                <c:ptCount val="7"/>
                <c:pt idx="0">
                  <c:v>3.2</c:v>
                </c:pt>
                <c:pt idx="1">
                  <c:v>5.2</c:v>
                </c:pt>
                <c:pt idx="2">
                  <c:v>6.5</c:v>
                </c:pt>
                <c:pt idx="3">
                  <c:v>8.1</c:v>
                </c:pt>
                <c:pt idx="4">
                  <c:v>10</c:v>
                </c:pt>
                <c:pt idx="5">
                  <c:v>13.1</c:v>
                </c:pt>
                <c:pt idx="6">
                  <c:v>15.5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4236248"/>
        <c:axId val="244236640"/>
      </c:scatterChart>
      <c:valAx>
        <c:axId val="244234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Voltage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233896"/>
        <c:crosses val="autoZero"/>
        <c:crossBetween val="midCat"/>
      </c:valAx>
      <c:valAx>
        <c:axId val="244233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Torque (ft-lb)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234680"/>
        <c:crosses val="autoZero"/>
        <c:crossBetween val="midCat"/>
      </c:valAx>
      <c:valAx>
        <c:axId val="244236640"/>
        <c:scaling>
          <c:orientation val="minMax"/>
          <c:max val="2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Current (A)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236248"/>
        <c:crosses val="max"/>
        <c:crossBetween val="midCat"/>
      </c:valAx>
      <c:valAx>
        <c:axId val="244236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42366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880905511395336"/>
          <c:y val="0.31708284165940792"/>
          <c:w val="0.35902470671287978"/>
          <c:h val="0.401202358133504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/>
              <a:t>Motor Characteristic Curves at 24V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4445603674540683"/>
          <c:y val="0.17171296296296296"/>
          <c:w val="0.50752567612314181"/>
          <c:h val="0.63794638206901244"/>
        </c:manualLayout>
      </c:layout>
      <c:scatterChart>
        <c:scatterStyle val="smoothMarker"/>
        <c:varyColors val="0"/>
        <c:ser>
          <c:idx val="2"/>
          <c:order val="2"/>
          <c:tx>
            <c:strRef>
              <c:f>CalculationPage!$X$1</c:f>
              <c:strCache>
                <c:ptCount val="1"/>
                <c:pt idx="0">
                  <c:v>Efficiency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CalculationPage!$N$2:$N$102</c:f>
              <c:numCache>
                <c:formatCode>General</c:formatCode>
                <c:ptCount val="101"/>
                <c:pt idx="0">
                  <c:v>0</c:v>
                </c:pt>
                <c:pt idx="1">
                  <c:v>1.159278</c:v>
                </c:pt>
                <c:pt idx="2">
                  <c:v>2.3185560000000001</c:v>
                </c:pt>
                <c:pt idx="3">
                  <c:v>3.4778339999999996</c:v>
                </c:pt>
                <c:pt idx="4">
                  <c:v>4.6371120000000001</c:v>
                </c:pt>
                <c:pt idx="5">
                  <c:v>5.7963899999999997</c:v>
                </c:pt>
                <c:pt idx="6">
                  <c:v>6.9556679999999993</c:v>
                </c:pt>
                <c:pt idx="7">
                  <c:v>8.1149459999999998</c:v>
                </c:pt>
                <c:pt idx="8">
                  <c:v>9.2742240000000002</c:v>
                </c:pt>
                <c:pt idx="9">
                  <c:v>10.433501999999999</c:v>
                </c:pt>
                <c:pt idx="10">
                  <c:v>11.592779999999999</c:v>
                </c:pt>
                <c:pt idx="11">
                  <c:v>12.752058</c:v>
                </c:pt>
                <c:pt idx="12">
                  <c:v>13.911335999999999</c:v>
                </c:pt>
                <c:pt idx="13">
                  <c:v>15.070613999999999</c:v>
                </c:pt>
                <c:pt idx="14">
                  <c:v>16.229892</c:v>
                </c:pt>
                <c:pt idx="15">
                  <c:v>17.389169999999996</c:v>
                </c:pt>
                <c:pt idx="16">
                  <c:v>18.548448</c:v>
                </c:pt>
                <c:pt idx="17">
                  <c:v>19.707726000000001</c:v>
                </c:pt>
                <c:pt idx="18">
                  <c:v>20.867003999999998</c:v>
                </c:pt>
                <c:pt idx="19">
                  <c:v>22.026281999999998</c:v>
                </c:pt>
                <c:pt idx="20">
                  <c:v>23.185559999999999</c:v>
                </c:pt>
                <c:pt idx="21">
                  <c:v>24.344837999999996</c:v>
                </c:pt>
                <c:pt idx="22">
                  <c:v>25.504116</c:v>
                </c:pt>
                <c:pt idx="23">
                  <c:v>26.663394</c:v>
                </c:pt>
                <c:pt idx="24">
                  <c:v>27.822671999999997</c:v>
                </c:pt>
                <c:pt idx="25">
                  <c:v>28.981949999999998</c:v>
                </c:pt>
                <c:pt idx="26">
                  <c:v>30.141227999999998</c:v>
                </c:pt>
                <c:pt idx="27">
                  <c:v>31.300505999999999</c:v>
                </c:pt>
                <c:pt idx="28">
                  <c:v>32.459783999999999</c:v>
                </c:pt>
                <c:pt idx="29">
                  <c:v>33.619061999999992</c:v>
                </c:pt>
                <c:pt idx="30">
                  <c:v>34.778339999999993</c:v>
                </c:pt>
                <c:pt idx="31">
                  <c:v>35.937617999999993</c:v>
                </c:pt>
                <c:pt idx="32">
                  <c:v>37.096896000000001</c:v>
                </c:pt>
                <c:pt idx="33">
                  <c:v>38.256174000000001</c:v>
                </c:pt>
                <c:pt idx="34">
                  <c:v>39.415452000000002</c:v>
                </c:pt>
                <c:pt idx="35">
                  <c:v>40.574729999999995</c:v>
                </c:pt>
                <c:pt idx="36">
                  <c:v>41.734007999999996</c:v>
                </c:pt>
                <c:pt idx="37">
                  <c:v>42.893285999999996</c:v>
                </c:pt>
                <c:pt idx="38">
                  <c:v>44.052563999999997</c:v>
                </c:pt>
                <c:pt idx="39">
                  <c:v>45.211841999999997</c:v>
                </c:pt>
                <c:pt idx="40">
                  <c:v>46.371119999999998</c:v>
                </c:pt>
                <c:pt idx="41">
                  <c:v>47.530397999999991</c:v>
                </c:pt>
                <c:pt idx="42">
                  <c:v>48.689675999999992</c:v>
                </c:pt>
                <c:pt idx="43">
                  <c:v>49.848953999999992</c:v>
                </c:pt>
                <c:pt idx="44">
                  <c:v>51.008232</c:v>
                </c:pt>
                <c:pt idx="45">
                  <c:v>52.16751</c:v>
                </c:pt>
                <c:pt idx="46">
                  <c:v>53.326788000000001</c:v>
                </c:pt>
                <c:pt idx="47">
                  <c:v>54.486065999999994</c:v>
                </c:pt>
                <c:pt idx="48">
                  <c:v>55.645343999999994</c:v>
                </c:pt>
                <c:pt idx="49">
                  <c:v>56.804621999999995</c:v>
                </c:pt>
                <c:pt idx="50">
                  <c:v>57.963899999999995</c:v>
                </c:pt>
                <c:pt idx="51">
                  <c:v>59.123177999999996</c:v>
                </c:pt>
                <c:pt idx="52">
                  <c:v>60.282455999999996</c:v>
                </c:pt>
                <c:pt idx="53">
                  <c:v>61.441733999999997</c:v>
                </c:pt>
                <c:pt idx="54">
                  <c:v>62.601011999999997</c:v>
                </c:pt>
                <c:pt idx="55">
                  <c:v>63.760289999999998</c:v>
                </c:pt>
                <c:pt idx="56">
                  <c:v>64.919567999999998</c:v>
                </c:pt>
                <c:pt idx="57">
                  <c:v>66.078845999999984</c:v>
                </c:pt>
                <c:pt idx="58">
                  <c:v>67.238123999999985</c:v>
                </c:pt>
                <c:pt idx="59">
                  <c:v>68.397401999999985</c:v>
                </c:pt>
                <c:pt idx="60">
                  <c:v>69.556679999999986</c:v>
                </c:pt>
                <c:pt idx="61">
                  <c:v>70.715957999999986</c:v>
                </c:pt>
                <c:pt idx="62">
                  <c:v>71.875235999999987</c:v>
                </c:pt>
                <c:pt idx="63">
                  <c:v>73.034514000000001</c:v>
                </c:pt>
                <c:pt idx="64">
                  <c:v>74.193792000000002</c:v>
                </c:pt>
                <c:pt idx="65">
                  <c:v>75.353070000000002</c:v>
                </c:pt>
                <c:pt idx="66">
                  <c:v>76.512348000000003</c:v>
                </c:pt>
                <c:pt idx="67">
                  <c:v>77.671626000000003</c:v>
                </c:pt>
                <c:pt idx="68">
                  <c:v>78.830904000000004</c:v>
                </c:pt>
                <c:pt idx="69">
                  <c:v>79.99018199999999</c:v>
                </c:pt>
                <c:pt idx="70">
                  <c:v>81.149459999999991</c:v>
                </c:pt>
                <c:pt idx="71">
                  <c:v>82.308737999999991</c:v>
                </c:pt>
                <c:pt idx="72">
                  <c:v>83.468015999999992</c:v>
                </c:pt>
                <c:pt idx="73">
                  <c:v>84.627293999999992</c:v>
                </c:pt>
                <c:pt idx="74">
                  <c:v>85.786571999999992</c:v>
                </c:pt>
                <c:pt idx="75">
                  <c:v>86.945849999999993</c:v>
                </c:pt>
                <c:pt idx="76">
                  <c:v>88.105127999999993</c:v>
                </c:pt>
                <c:pt idx="77">
                  <c:v>89.264405999999994</c:v>
                </c:pt>
                <c:pt idx="78">
                  <c:v>90.423683999999994</c:v>
                </c:pt>
                <c:pt idx="79">
                  <c:v>91.582961999999995</c:v>
                </c:pt>
                <c:pt idx="80">
                  <c:v>92.742239999999995</c:v>
                </c:pt>
                <c:pt idx="81">
                  <c:v>93.901517999999996</c:v>
                </c:pt>
                <c:pt idx="82">
                  <c:v>95.060795999999982</c:v>
                </c:pt>
                <c:pt idx="83">
                  <c:v>96.220073999999983</c:v>
                </c:pt>
                <c:pt idx="84">
                  <c:v>97.379351999999983</c:v>
                </c:pt>
                <c:pt idx="85">
                  <c:v>98.538629999999984</c:v>
                </c:pt>
                <c:pt idx="86">
                  <c:v>99.697907999999984</c:v>
                </c:pt>
                <c:pt idx="87">
                  <c:v>100.85718599999998</c:v>
                </c:pt>
                <c:pt idx="88">
                  <c:v>102.016464</c:v>
                </c:pt>
                <c:pt idx="89">
                  <c:v>103.175742</c:v>
                </c:pt>
                <c:pt idx="90">
                  <c:v>104.33502</c:v>
                </c:pt>
                <c:pt idx="91">
                  <c:v>105.494298</c:v>
                </c:pt>
                <c:pt idx="92">
                  <c:v>106.653576</c:v>
                </c:pt>
                <c:pt idx="93">
                  <c:v>107.812854</c:v>
                </c:pt>
                <c:pt idx="94">
                  <c:v>108.97213199999999</c:v>
                </c:pt>
                <c:pt idx="95">
                  <c:v>110.13140999999999</c:v>
                </c:pt>
                <c:pt idx="96">
                  <c:v>111.29068799999999</c:v>
                </c:pt>
                <c:pt idx="97">
                  <c:v>112.44996599999999</c:v>
                </c:pt>
                <c:pt idx="98">
                  <c:v>113.60924399999999</c:v>
                </c:pt>
                <c:pt idx="99">
                  <c:v>114.76852199999999</c:v>
                </c:pt>
                <c:pt idx="100">
                  <c:v>115.92779999999999</c:v>
                </c:pt>
              </c:numCache>
            </c:numRef>
          </c:xVal>
          <c:yVal>
            <c:numRef>
              <c:f>CalculationPage!$X$2:$X$102</c:f>
              <c:numCache>
                <c:formatCode>General</c:formatCode>
                <c:ptCount val="101"/>
                <c:pt idx="0">
                  <c:v>0</c:v>
                </c:pt>
                <c:pt idx="1">
                  <c:v>0.10584975902454391</c:v>
                </c:pt>
                <c:pt idx="2">
                  <c:v>0.16823553977192124</c:v>
                </c:pt>
                <c:pt idx="3">
                  <c:v>0.20863526047079464</c:v>
                </c:pt>
                <c:pt idx="4">
                  <c:v>0.23637693699219767</c:v>
                </c:pt>
                <c:pt idx="5">
                  <c:v>0.25616559269623218</c:v>
                </c:pt>
                <c:pt idx="6">
                  <c:v>0.27063149155695626</c:v>
                </c:pt>
                <c:pt idx="7">
                  <c:v>0.28136020679836143</c:v>
                </c:pt>
                <c:pt idx="8">
                  <c:v>0.28936443598623407</c:v>
                </c:pt>
                <c:pt idx="9">
                  <c:v>0.29532129569219234</c:v>
                </c:pt>
                <c:pt idx="10">
                  <c:v>0.29970069024890661</c:v>
                </c:pt>
                <c:pt idx="11">
                  <c:v>0.30283894283047241</c:v>
                </c:pt>
                <c:pt idx="12">
                  <c:v>0.30498311280616797</c:v>
                </c:pt>
                <c:pt idx="13">
                  <c:v>0.30631876748330139</c:v>
                </c:pt>
                <c:pt idx="14">
                  <c:v>0.30698799281160999</c:v>
                </c:pt>
                <c:pt idx="15">
                  <c:v>0.30710142409941771</c:v>
                </c:pt>
                <c:pt idx="16">
                  <c:v>0.30674649169564566</c:v>
                </c:pt>
                <c:pt idx="17">
                  <c:v>0.30599320171490751</c:v>
                </c:pt>
                <c:pt idx="18">
                  <c:v>0.30489827069030723</c:v>
                </c:pt>
                <c:pt idx="19">
                  <c:v>0.30350813621992351</c:v>
                </c:pt>
                <c:pt idx="20">
                  <c:v>0.30186118464344752</c:v>
                </c:pt>
                <c:pt idx="21">
                  <c:v>0.2999894234418079</c:v>
                </c:pt>
                <c:pt idx="22">
                  <c:v>0.29791975339719018</c:v>
                </c:pt>
                <c:pt idx="23">
                  <c:v>0.29567494797690425</c:v>
                </c:pt>
                <c:pt idx="24">
                  <c:v>0.29327441564701762</c:v>
                </c:pt>
                <c:pt idx="25">
                  <c:v>0.29073479924609885</c:v>
                </c:pt>
                <c:pt idx="26">
                  <c:v>0.28807045165336542</c:v>
                </c:pt>
                <c:pt idx="27">
                  <c:v>0.28529381654774477</c:v>
                </c:pt>
                <c:pt idx="28">
                  <c:v>0.28241573563997874</c:v>
                </c:pt>
                <c:pt idx="29">
                  <c:v>0.27944569842619527</c:v>
                </c:pt>
                <c:pt idx="30">
                  <c:v>0.27639204662919864</c:v>
                </c:pt>
                <c:pt idx="31">
                  <c:v>0.27326214263704168</c:v>
                </c:pt>
                <c:pt idx="32">
                  <c:v>0.27006250912485114</c:v>
                </c:pt>
                <c:pt idx="33">
                  <c:v>0.26679894545213811</c:v>
                </c:pt>
                <c:pt idx="34">
                  <c:v>0.26347662522100745</c:v>
                </c:pt>
                <c:pt idx="35">
                  <c:v>0.26010017845915734</c:v>
                </c:pt>
                <c:pt idx="36">
                  <c:v>0.256673761182308</c:v>
                </c:pt>
                <c:pt idx="37">
                  <c:v>0.25320111454074934</c:v>
                </c:pt>
                <c:pt idx="38">
                  <c:v>0.2496856153252533</c:v>
                </c:pt>
                <c:pt idx="39">
                  <c:v>0.24613031927002899</c:v>
                </c:pt>
                <c:pt idx="40">
                  <c:v>0.24253799832336134</c:v>
                </c:pt>
                <c:pt idx="41">
                  <c:v>0.23891117284407587</c:v>
                </c:pt>
                <c:pt idx="42">
                  <c:v>0.23525213951190074</c:v>
                </c:pt>
                <c:pt idx="43">
                  <c:v>0.23156299560295682</c:v>
                </c:pt>
                <c:pt idx="44">
                  <c:v>0.22784566017091995</c:v>
                </c:pt>
                <c:pt idx="45">
                  <c:v>0.22410189258444879</c:v>
                </c:pt>
                <c:pt idx="46">
                  <c:v>0.22033330879800575</c:v>
                </c:pt>
                <c:pt idx="47">
                  <c:v>0.21654139567294775</c:v>
                </c:pt>
                <c:pt idx="48">
                  <c:v>0.21272752361612352</c:v>
                </c:pt>
                <c:pt idx="49">
                  <c:v>0.2088929577621598</c:v>
                </c:pt>
                <c:pt idx="50">
                  <c:v>0.20503886789152084</c:v>
                </c:pt>
                <c:pt idx="51">
                  <c:v>0.201166337248008</c:v>
                </c:pt>
                <c:pt idx="52">
                  <c:v>0.19727637039558996</c:v>
                </c:pt>
                <c:pt idx="53">
                  <c:v>0.19336990023449552</c:v>
                </c:pt>
                <c:pt idx="54">
                  <c:v>0.18944779427968844</c:v>
                </c:pt>
                <c:pt idx="55">
                  <c:v>0.18551086029063893</c:v>
                </c:pt>
                <c:pt idx="56">
                  <c:v>0.18155985132926394</c:v>
                </c:pt>
                <c:pt idx="57">
                  <c:v>0.17759547031267089</c:v>
                </c:pt>
                <c:pt idx="58">
                  <c:v>0.17361837411861109</c:v>
                </c:pt>
                <c:pt idx="59">
                  <c:v>0.16962917729408558</c:v>
                </c:pt>
                <c:pt idx="60">
                  <c:v>0.16562845541114768</c:v>
                </c:pt>
                <c:pt idx="61">
                  <c:v>0.16161674810844781</c:v>
                </c:pt>
                <c:pt idx="62">
                  <c:v>0.15759456185232629</c:v>
                </c:pt>
                <c:pt idx="63">
                  <c:v>0.15356237244716772</c:v>
                </c:pt>
                <c:pt idx="64">
                  <c:v>0.14952062732118501</c:v>
                </c:pt>
                <c:pt idx="65">
                  <c:v>0.14546974761072706</c:v>
                </c:pt>
                <c:pt idx="66">
                  <c:v>0.14141013006352859</c:v>
                </c:pt>
                <c:pt idx="67">
                  <c:v>0.13734214877898956</c:v>
                </c:pt>
                <c:pt idx="68">
                  <c:v>0.13326615680153517</c:v>
                </c:pt>
                <c:pt idx="69">
                  <c:v>0.12918248758132736</c:v>
                </c:pt>
                <c:pt idx="70">
                  <c:v>0.12509145631503357</c:v>
                </c:pt>
                <c:pt idx="71">
                  <c:v>0.12099336117798964</c:v>
                </c:pt>
                <c:pt idx="72">
                  <c:v>0.11688848445788197</c:v>
                </c:pt>
                <c:pt idx="73">
                  <c:v>0.11277709359901267</c:v>
                </c:pt>
                <c:pt idx="74">
                  <c:v>0.10865944216526781</c:v>
                </c:pt>
                <c:pt idx="75">
                  <c:v>0.10453577072907894</c:v>
                </c:pt>
                <c:pt idx="76">
                  <c:v>0.10040630769292894</c:v>
                </c:pt>
                <c:pt idx="77">
                  <c:v>9.6271270049299432E-2</c:v>
                </c:pt>
                <c:pt idx="78">
                  <c:v>9.2130864084375541E-2</c:v>
                </c:pt>
                <c:pt idx="79">
                  <c:v>8.798528603030388E-2</c:v>
                </c:pt>
                <c:pt idx="80">
                  <c:v>8.3834722670340422E-2</c:v>
                </c:pt>
                <c:pt idx="81">
                  <c:v>7.9679351900809325E-2</c:v>
                </c:pt>
                <c:pt idx="82">
                  <c:v>7.551934325342774E-2</c:v>
                </c:pt>
                <c:pt idx="83">
                  <c:v>7.1354858381218814E-2</c:v>
                </c:pt>
                <c:pt idx="84">
                  <c:v>6.7186051510941439E-2</c:v>
                </c:pt>
                <c:pt idx="85">
                  <c:v>6.3013069864696916E-2</c:v>
                </c:pt>
                <c:pt idx="86">
                  <c:v>5.8836054053135328E-2</c:v>
                </c:pt>
                <c:pt idx="87">
                  <c:v>5.4655138442469164E-2</c:v>
                </c:pt>
                <c:pt idx="88">
                  <c:v>5.0470451497306709E-2</c:v>
                </c:pt>
                <c:pt idx="89">
                  <c:v>4.6282116101144306E-2</c:v>
                </c:pt>
                <c:pt idx="90">
                  <c:v>4.2090249856197165E-2</c:v>
                </c:pt>
                <c:pt idx="91">
                  <c:v>3.7894965364106727E-2</c:v>
                </c:pt>
                <c:pt idx="92">
                  <c:v>3.369637048893221E-2</c:v>
                </c:pt>
                <c:pt idx="93">
                  <c:v>2.9494568603717439E-2</c:v>
                </c:pt>
                <c:pt idx="94">
                  <c:v>2.5289658821817187E-2</c:v>
                </c:pt>
                <c:pt idx="95">
                  <c:v>2.1081736214070865E-2</c:v>
                </c:pt>
                <c:pt idx="96">
                  <c:v>1.6870892012823917E-2</c:v>
                </c:pt>
                <c:pt idx="97">
                  <c:v>1.2657213803716205E-2</c:v>
                </c:pt>
                <c:pt idx="98">
                  <c:v>8.4407857060853041E-3</c:v>
                </c:pt>
                <c:pt idx="99">
                  <c:v>4.2216885427650893E-3</c:v>
                </c:pt>
                <c:pt idx="10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4237032"/>
        <c:axId val="244237424"/>
      </c:scatterChart>
      <c:scatterChart>
        <c:scatterStyle val="smoothMarker"/>
        <c:varyColors val="0"/>
        <c:ser>
          <c:idx val="0"/>
          <c:order val="0"/>
          <c:tx>
            <c:strRef>
              <c:f>CalculationPage!$Q$1</c:f>
              <c:strCache>
                <c:ptCount val="1"/>
                <c:pt idx="0">
                  <c:v>Speed (rpm)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CalculationPage!$N$2:$N$102</c:f>
              <c:numCache>
                <c:formatCode>General</c:formatCode>
                <c:ptCount val="101"/>
                <c:pt idx="0">
                  <c:v>0</c:v>
                </c:pt>
                <c:pt idx="1">
                  <c:v>1.159278</c:v>
                </c:pt>
                <c:pt idx="2">
                  <c:v>2.3185560000000001</c:v>
                </c:pt>
                <c:pt idx="3">
                  <c:v>3.4778339999999996</c:v>
                </c:pt>
                <c:pt idx="4">
                  <c:v>4.6371120000000001</c:v>
                </c:pt>
                <c:pt idx="5">
                  <c:v>5.7963899999999997</c:v>
                </c:pt>
                <c:pt idx="6">
                  <c:v>6.9556679999999993</c:v>
                </c:pt>
                <c:pt idx="7">
                  <c:v>8.1149459999999998</c:v>
                </c:pt>
                <c:pt idx="8">
                  <c:v>9.2742240000000002</c:v>
                </c:pt>
                <c:pt idx="9">
                  <c:v>10.433501999999999</c:v>
                </c:pt>
                <c:pt idx="10">
                  <c:v>11.592779999999999</c:v>
                </c:pt>
                <c:pt idx="11">
                  <c:v>12.752058</c:v>
                </c:pt>
                <c:pt idx="12">
                  <c:v>13.911335999999999</c:v>
                </c:pt>
                <c:pt idx="13">
                  <c:v>15.070613999999999</c:v>
                </c:pt>
                <c:pt idx="14">
                  <c:v>16.229892</c:v>
                </c:pt>
                <c:pt idx="15">
                  <c:v>17.389169999999996</c:v>
                </c:pt>
                <c:pt idx="16">
                  <c:v>18.548448</c:v>
                </c:pt>
                <c:pt idx="17">
                  <c:v>19.707726000000001</c:v>
                </c:pt>
                <c:pt idx="18">
                  <c:v>20.867003999999998</c:v>
                </c:pt>
                <c:pt idx="19">
                  <c:v>22.026281999999998</c:v>
                </c:pt>
                <c:pt idx="20">
                  <c:v>23.185559999999999</c:v>
                </c:pt>
                <c:pt idx="21">
                  <c:v>24.344837999999996</c:v>
                </c:pt>
                <c:pt idx="22">
                  <c:v>25.504116</c:v>
                </c:pt>
                <c:pt idx="23">
                  <c:v>26.663394</c:v>
                </c:pt>
                <c:pt idx="24">
                  <c:v>27.822671999999997</c:v>
                </c:pt>
                <c:pt idx="25">
                  <c:v>28.981949999999998</c:v>
                </c:pt>
                <c:pt idx="26">
                  <c:v>30.141227999999998</c:v>
                </c:pt>
                <c:pt idx="27">
                  <c:v>31.300505999999999</c:v>
                </c:pt>
                <c:pt idx="28">
                  <c:v>32.459783999999999</c:v>
                </c:pt>
                <c:pt idx="29">
                  <c:v>33.619061999999992</c:v>
                </c:pt>
                <c:pt idx="30">
                  <c:v>34.778339999999993</c:v>
                </c:pt>
                <c:pt idx="31">
                  <c:v>35.937617999999993</c:v>
                </c:pt>
                <c:pt idx="32">
                  <c:v>37.096896000000001</c:v>
                </c:pt>
                <c:pt idx="33">
                  <c:v>38.256174000000001</c:v>
                </c:pt>
                <c:pt idx="34">
                  <c:v>39.415452000000002</c:v>
                </c:pt>
                <c:pt idx="35">
                  <c:v>40.574729999999995</c:v>
                </c:pt>
                <c:pt idx="36">
                  <c:v>41.734007999999996</c:v>
                </c:pt>
                <c:pt idx="37">
                  <c:v>42.893285999999996</c:v>
                </c:pt>
                <c:pt idx="38">
                  <c:v>44.052563999999997</c:v>
                </c:pt>
                <c:pt idx="39">
                  <c:v>45.211841999999997</c:v>
                </c:pt>
                <c:pt idx="40">
                  <c:v>46.371119999999998</c:v>
                </c:pt>
                <c:pt idx="41">
                  <c:v>47.530397999999991</c:v>
                </c:pt>
                <c:pt idx="42">
                  <c:v>48.689675999999992</c:v>
                </c:pt>
                <c:pt idx="43">
                  <c:v>49.848953999999992</c:v>
                </c:pt>
                <c:pt idx="44">
                  <c:v>51.008232</c:v>
                </c:pt>
                <c:pt idx="45">
                  <c:v>52.16751</c:v>
                </c:pt>
                <c:pt idx="46">
                  <c:v>53.326788000000001</c:v>
                </c:pt>
                <c:pt idx="47">
                  <c:v>54.486065999999994</c:v>
                </c:pt>
                <c:pt idx="48">
                  <c:v>55.645343999999994</c:v>
                </c:pt>
                <c:pt idx="49">
                  <c:v>56.804621999999995</c:v>
                </c:pt>
                <c:pt idx="50">
                  <c:v>57.963899999999995</c:v>
                </c:pt>
                <c:pt idx="51">
                  <c:v>59.123177999999996</c:v>
                </c:pt>
                <c:pt idx="52">
                  <c:v>60.282455999999996</c:v>
                </c:pt>
                <c:pt idx="53">
                  <c:v>61.441733999999997</c:v>
                </c:pt>
                <c:pt idx="54">
                  <c:v>62.601011999999997</c:v>
                </c:pt>
                <c:pt idx="55">
                  <c:v>63.760289999999998</c:v>
                </c:pt>
                <c:pt idx="56">
                  <c:v>64.919567999999998</c:v>
                </c:pt>
                <c:pt idx="57">
                  <c:v>66.078845999999984</c:v>
                </c:pt>
                <c:pt idx="58">
                  <c:v>67.238123999999985</c:v>
                </c:pt>
                <c:pt idx="59">
                  <c:v>68.397401999999985</c:v>
                </c:pt>
                <c:pt idx="60">
                  <c:v>69.556679999999986</c:v>
                </c:pt>
                <c:pt idx="61">
                  <c:v>70.715957999999986</c:v>
                </c:pt>
                <c:pt idx="62">
                  <c:v>71.875235999999987</c:v>
                </c:pt>
                <c:pt idx="63">
                  <c:v>73.034514000000001</c:v>
                </c:pt>
                <c:pt idx="64">
                  <c:v>74.193792000000002</c:v>
                </c:pt>
                <c:pt idx="65">
                  <c:v>75.353070000000002</c:v>
                </c:pt>
                <c:pt idx="66">
                  <c:v>76.512348000000003</c:v>
                </c:pt>
                <c:pt idx="67">
                  <c:v>77.671626000000003</c:v>
                </c:pt>
                <c:pt idx="68">
                  <c:v>78.830904000000004</c:v>
                </c:pt>
                <c:pt idx="69">
                  <c:v>79.99018199999999</c:v>
                </c:pt>
                <c:pt idx="70">
                  <c:v>81.149459999999991</c:v>
                </c:pt>
                <c:pt idx="71">
                  <c:v>82.308737999999991</c:v>
                </c:pt>
                <c:pt idx="72">
                  <c:v>83.468015999999992</c:v>
                </c:pt>
                <c:pt idx="73">
                  <c:v>84.627293999999992</c:v>
                </c:pt>
                <c:pt idx="74">
                  <c:v>85.786571999999992</c:v>
                </c:pt>
                <c:pt idx="75">
                  <c:v>86.945849999999993</c:v>
                </c:pt>
                <c:pt idx="76">
                  <c:v>88.105127999999993</c:v>
                </c:pt>
                <c:pt idx="77">
                  <c:v>89.264405999999994</c:v>
                </c:pt>
                <c:pt idx="78">
                  <c:v>90.423683999999994</c:v>
                </c:pt>
                <c:pt idx="79">
                  <c:v>91.582961999999995</c:v>
                </c:pt>
                <c:pt idx="80">
                  <c:v>92.742239999999995</c:v>
                </c:pt>
                <c:pt idx="81">
                  <c:v>93.901517999999996</c:v>
                </c:pt>
                <c:pt idx="82">
                  <c:v>95.060795999999982</c:v>
                </c:pt>
                <c:pt idx="83">
                  <c:v>96.220073999999983</c:v>
                </c:pt>
                <c:pt idx="84">
                  <c:v>97.379351999999983</c:v>
                </c:pt>
                <c:pt idx="85">
                  <c:v>98.538629999999984</c:v>
                </c:pt>
                <c:pt idx="86">
                  <c:v>99.697907999999984</c:v>
                </c:pt>
                <c:pt idx="87">
                  <c:v>100.85718599999998</c:v>
                </c:pt>
                <c:pt idx="88">
                  <c:v>102.016464</c:v>
                </c:pt>
                <c:pt idx="89">
                  <c:v>103.175742</c:v>
                </c:pt>
                <c:pt idx="90">
                  <c:v>104.33502</c:v>
                </c:pt>
                <c:pt idx="91">
                  <c:v>105.494298</c:v>
                </c:pt>
                <c:pt idx="92">
                  <c:v>106.653576</c:v>
                </c:pt>
                <c:pt idx="93">
                  <c:v>107.812854</c:v>
                </c:pt>
                <c:pt idx="94">
                  <c:v>108.97213199999999</c:v>
                </c:pt>
                <c:pt idx="95">
                  <c:v>110.13140999999999</c:v>
                </c:pt>
                <c:pt idx="96">
                  <c:v>111.29068799999999</c:v>
                </c:pt>
                <c:pt idx="97">
                  <c:v>112.44996599999999</c:v>
                </c:pt>
                <c:pt idx="98">
                  <c:v>113.60924399999999</c:v>
                </c:pt>
                <c:pt idx="99">
                  <c:v>114.76852199999999</c:v>
                </c:pt>
                <c:pt idx="100">
                  <c:v>115.92779999999999</c:v>
                </c:pt>
              </c:numCache>
            </c:numRef>
          </c:xVal>
          <c:yVal>
            <c:numRef>
              <c:f>CalculationPage!$Q$2:$Q$102</c:f>
              <c:numCache>
                <c:formatCode>General</c:formatCode>
                <c:ptCount val="101"/>
                <c:pt idx="0">
                  <c:v>15.5</c:v>
                </c:pt>
                <c:pt idx="1">
                  <c:v>15.345000000000001</c:v>
                </c:pt>
                <c:pt idx="2">
                  <c:v>15.19</c:v>
                </c:pt>
                <c:pt idx="3">
                  <c:v>15.035</c:v>
                </c:pt>
                <c:pt idx="4">
                  <c:v>14.879999999999999</c:v>
                </c:pt>
                <c:pt idx="5">
                  <c:v>14.725</c:v>
                </c:pt>
                <c:pt idx="6">
                  <c:v>14.569999999999999</c:v>
                </c:pt>
                <c:pt idx="7">
                  <c:v>14.414999999999999</c:v>
                </c:pt>
                <c:pt idx="8">
                  <c:v>14.26</c:v>
                </c:pt>
                <c:pt idx="9">
                  <c:v>14.105</c:v>
                </c:pt>
                <c:pt idx="10">
                  <c:v>13.950000000000001</c:v>
                </c:pt>
                <c:pt idx="11">
                  <c:v>13.795</c:v>
                </c:pt>
                <c:pt idx="12">
                  <c:v>13.64</c:v>
                </c:pt>
                <c:pt idx="13">
                  <c:v>13.484999999999999</c:v>
                </c:pt>
                <c:pt idx="14">
                  <c:v>13.33</c:v>
                </c:pt>
                <c:pt idx="15">
                  <c:v>13.174999999999999</c:v>
                </c:pt>
                <c:pt idx="16">
                  <c:v>13.02</c:v>
                </c:pt>
                <c:pt idx="17">
                  <c:v>12.865</c:v>
                </c:pt>
                <c:pt idx="18">
                  <c:v>12.71</c:v>
                </c:pt>
                <c:pt idx="19">
                  <c:v>12.555000000000001</c:v>
                </c:pt>
                <c:pt idx="20">
                  <c:v>12.4</c:v>
                </c:pt>
                <c:pt idx="21">
                  <c:v>12.245000000000001</c:v>
                </c:pt>
                <c:pt idx="22">
                  <c:v>12.09</c:v>
                </c:pt>
                <c:pt idx="23">
                  <c:v>11.935</c:v>
                </c:pt>
                <c:pt idx="24">
                  <c:v>11.78</c:v>
                </c:pt>
                <c:pt idx="25">
                  <c:v>11.625</c:v>
                </c:pt>
                <c:pt idx="26">
                  <c:v>11.47</c:v>
                </c:pt>
                <c:pt idx="27">
                  <c:v>11.315</c:v>
                </c:pt>
                <c:pt idx="28">
                  <c:v>11.16</c:v>
                </c:pt>
                <c:pt idx="29">
                  <c:v>11.004999999999999</c:v>
                </c:pt>
                <c:pt idx="30">
                  <c:v>10.85</c:v>
                </c:pt>
                <c:pt idx="31">
                  <c:v>10.694999999999999</c:v>
                </c:pt>
                <c:pt idx="32">
                  <c:v>10.54</c:v>
                </c:pt>
                <c:pt idx="33">
                  <c:v>10.384999999999998</c:v>
                </c:pt>
                <c:pt idx="34">
                  <c:v>10.229999999999999</c:v>
                </c:pt>
                <c:pt idx="35">
                  <c:v>10.075000000000001</c:v>
                </c:pt>
                <c:pt idx="36">
                  <c:v>9.92</c:v>
                </c:pt>
                <c:pt idx="37">
                  <c:v>9.7650000000000006</c:v>
                </c:pt>
                <c:pt idx="38">
                  <c:v>9.61</c:v>
                </c:pt>
                <c:pt idx="39">
                  <c:v>9.4550000000000001</c:v>
                </c:pt>
                <c:pt idx="40">
                  <c:v>9.2999999999999989</c:v>
                </c:pt>
                <c:pt idx="41">
                  <c:v>9.1450000000000014</c:v>
                </c:pt>
                <c:pt idx="42">
                  <c:v>8.990000000000002</c:v>
                </c:pt>
                <c:pt idx="43">
                  <c:v>8.8350000000000009</c:v>
                </c:pt>
                <c:pt idx="44">
                  <c:v>8.6800000000000015</c:v>
                </c:pt>
                <c:pt idx="45">
                  <c:v>8.5250000000000004</c:v>
                </c:pt>
                <c:pt idx="46">
                  <c:v>8.370000000000001</c:v>
                </c:pt>
                <c:pt idx="47">
                  <c:v>8.2149999999999999</c:v>
                </c:pt>
                <c:pt idx="48">
                  <c:v>8.06</c:v>
                </c:pt>
                <c:pt idx="49">
                  <c:v>7.9050000000000002</c:v>
                </c:pt>
                <c:pt idx="50">
                  <c:v>7.75</c:v>
                </c:pt>
                <c:pt idx="51">
                  <c:v>7.5949999999999998</c:v>
                </c:pt>
                <c:pt idx="52">
                  <c:v>7.4399999999999995</c:v>
                </c:pt>
                <c:pt idx="53">
                  <c:v>7.2849999999999993</c:v>
                </c:pt>
                <c:pt idx="54">
                  <c:v>7.129999999999999</c:v>
                </c:pt>
                <c:pt idx="55">
                  <c:v>6.9749999999999996</c:v>
                </c:pt>
                <c:pt idx="56">
                  <c:v>6.8199999999999994</c:v>
                </c:pt>
                <c:pt idx="57">
                  <c:v>6.6650000000000009</c:v>
                </c:pt>
                <c:pt idx="58">
                  <c:v>6.5100000000000007</c:v>
                </c:pt>
                <c:pt idx="59">
                  <c:v>6.3550000000000004</c:v>
                </c:pt>
                <c:pt idx="60">
                  <c:v>6.2</c:v>
                </c:pt>
                <c:pt idx="61">
                  <c:v>6.0449999999999999</c:v>
                </c:pt>
                <c:pt idx="62">
                  <c:v>5.89</c:v>
                </c:pt>
                <c:pt idx="63">
                  <c:v>5.7350000000000003</c:v>
                </c:pt>
                <c:pt idx="64">
                  <c:v>5.58</c:v>
                </c:pt>
                <c:pt idx="65">
                  <c:v>5.4249999999999998</c:v>
                </c:pt>
                <c:pt idx="66">
                  <c:v>5.27</c:v>
                </c:pt>
                <c:pt idx="67">
                  <c:v>5.1149999999999993</c:v>
                </c:pt>
                <c:pt idx="68">
                  <c:v>4.9599999999999991</c:v>
                </c:pt>
                <c:pt idx="69">
                  <c:v>4.8050000000000006</c:v>
                </c:pt>
                <c:pt idx="70">
                  <c:v>4.6500000000000004</c:v>
                </c:pt>
                <c:pt idx="71">
                  <c:v>4.495000000000001</c:v>
                </c:pt>
                <c:pt idx="72">
                  <c:v>4.3400000000000007</c:v>
                </c:pt>
                <c:pt idx="73">
                  <c:v>4.1850000000000005</c:v>
                </c:pt>
                <c:pt idx="74">
                  <c:v>4.03</c:v>
                </c:pt>
                <c:pt idx="75">
                  <c:v>3.875</c:v>
                </c:pt>
                <c:pt idx="76">
                  <c:v>3.7199999999999998</c:v>
                </c:pt>
                <c:pt idx="77">
                  <c:v>3.5649999999999995</c:v>
                </c:pt>
                <c:pt idx="78">
                  <c:v>3.4099999999999997</c:v>
                </c:pt>
                <c:pt idx="79">
                  <c:v>3.2549999999999994</c:v>
                </c:pt>
                <c:pt idx="80">
                  <c:v>3.0999999999999992</c:v>
                </c:pt>
                <c:pt idx="81">
                  <c:v>2.9449999999999994</c:v>
                </c:pt>
                <c:pt idx="82">
                  <c:v>2.7900000000000009</c:v>
                </c:pt>
                <c:pt idx="83">
                  <c:v>2.6350000000000007</c:v>
                </c:pt>
                <c:pt idx="84">
                  <c:v>2.4800000000000004</c:v>
                </c:pt>
                <c:pt idx="85">
                  <c:v>2.3250000000000002</c:v>
                </c:pt>
                <c:pt idx="86">
                  <c:v>2.1700000000000004</c:v>
                </c:pt>
                <c:pt idx="87">
                  <c:v>2.0150000000000001</c:v>
                </c:pt>
                <c:pt idx="88">
                  <c:v>1.8599999999999999</c:v>
                </c:pt>
                <c:pt idx="89">
                  <c:v>1.7049999999999998</c:v>
                </c:pt>
                <c:pt idx="90">
                  <c:v>1.5499999999999996</c:v>
                </c:pt>
                <c:pt idx="91">
                  <c:v>1.3949999999999996</c:v>
                </c:pt>
                <c:pt idx="92">
                  <c:v>1.2399999999999993</c:v>
                </c:pt>
                <c:pt idx="93">
                  <c:v>1.0849999999999993</c:v>
                </c:pt>
                <c:pt idx="94">
                  <c:v>0.93000000000000083</c:v>
                </c:pt>
                <c:pt idx="95">
                  <c:v>0.77500000000000069</c:v>
                </c:pt>
                <c:pt idx="96">
                  <c:v>0.62000000000000055</c:v>
                </c:pt>
                <c:pt idx="97">
                  <c:v>0.46500000000000041</c:v>
                </c:pt>
                <c:pt idx="98">
                  <c:v>0.31000000000000028</c:v>
                </c:pt>
                <c:pt idx="99">
                  <c:v>0.15500000000000014</c:v>
                </c:pt>
                <c:pt idx="100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CalculationPage!$U$1</c:f>
              <c:strCache>
                <c:ptCount val="1"/>
                <c:pt idx="0">
                  <c:v>Mechanical Power (W)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CalculationPage!$N$2:$N$102</c:f>
              <c:numCache>
                <c:formatCode>General</c:formatCode>
                <c:ptCount val="101"/>
                <c:pt idx="0">
                  <c:v>0</c:v>
                </c:pt>
                <c:pt idx="1">
                  <c:v>1.159278</c:v>
                </c:pt>
                <c:pt idx="2">
                  <c:v>2.3185560000000001</c:v>
                </c:pt>
                <c:pt idx="3">
                  <c:v>3.4778339999999996</c:v>
                </c:pt>
                <c:pt idx="4">
                  <c:v>4.6371120000000001</c:v>
                </c:pt>
                <c:pt idx="5">
                  <c:v>5.7963899999999997</c:v>
                </c:pt>
                <c:pt idx="6">
                  <c:v>6.9556679999999993</c:v>
                </c:pt>
                <c:pt idx="7">
                  <c:v>8.1149459999999998</c:v>
                </c:pt>
                <c:pt idx="8">
                  <c:v>9.2742240000000002</c:v>
                </c:pt>
                <c:pt idx="9">
                  <c:v>10.433501999999999</c:v>
                </c:pt>
                <c:pt idx="10">
                  <c:v>11.592779999999999</c:v>
                </c:pt>
                <c:pt idx="11">
                  <c:v>12.752058</c:v>
                </c:pt>
                <c:pt idx="12">
                  <c:v>13.911335999999999</c:v>
                </c:pt>
                <c:pt idx="13">
                  <c:v>15.070613999999999</c:v>
                </c:pt>
                <c:pt idx="14">
                  <c:v>16.229892</c:v>
                </c:pt>
                <c:pt idx="15">
                  <c:v>17.389169999999996</c:v>
                </c:pt>
                <c:pt idx="16">
                  <c:v>18.548448</c:v>
                </c:pt>
                <c:pt idx="17">
                  <c:v>19.707726000000001</c:v>
                </c:pt>
                <c:pt idx="18">
                  <c:v>20.867003999999998</c:v>
                </c:pt>
                <c:pt idx="19">
                  <c:v>22.026281999999998</c:v>
                </c:pt>
                <c:pt idx="20">
                  <c:v>23.185559999999999</c:v>
                </c:pt>
                <c:pt idx="21">
                  <c:v>24.344837999999996</c:v>
                </c:pt>
                <c:pt idx="22">
                  <c:v>25.504116</c:v>
                </c:pt>
                <c:pt idx="23">
                  <c:v>26.663394</c:v>
                </c:pt>
                <c:pt idx="24">
                  <c:v>27.822671999999997</c:v>
                </c:pt>
                <c:pt idx="25">
                  <c:v>28.981949999999998</c:v>
                </c:pt>
                <c:pt idx="26">
                  <c:v>30.141227999999998</c:v>
                </c:pt>
                <c:pt idx="27">
                  <c:v>31.300505999999999</c:v>
                </c:pt>
                <c:pt idx="28">
                  <c:v>32.459783999999999</c:v>
                </c:pt>
                <c:pt idx="29">
                  <c:v>33.619061999999992</c:v>
                </c:pt>
                <c:pt idx="30">
                  <c:v>34.778339999999993</c:v>
                </c:pt>
                <c:pt idx="31">
                  <c:v>35.937617999999993</c:v>
                </c:pt>
                <c:pt idx="32">
                  <c:v>37.096896000000001</c:v>
                </c:pt>
                <c:pt idx="33">
                  <c:v>38.256174000000001</c:v>
                </c:pt>
                <c:pt idx="34">
                  <c:v>39.415452000000002</c:v>
                </c:pt>
                <c:pt idx="35">
                  <c:v>40.574729999999995</c:v>
                </c:pt>
                <c:pt idx="36">
                  <c:v>41.734007999999996</c:v>
                </c:pt>
                <c:pt idx="37">
                  <c:v>42.893285999999996</c:v>
                </c:pt>
                <c:pt idx="38">
                  <c:v>44.052563999999997</c:v>
                </c:pt>
                <c:pt idx="39">
                  <c:v>45.211841999999997</c:v>
                </c:pt>
                <c:pt idx="40">
                  <c:v>46.371119999999998</c:v>
                </c:pt>
                <c:pt idx="41">
                  <c:v>47.530397999999991</c:v>
                </c:pt>
                <c:pt idx="42">
                  <c:v>48.689675999999992</c:v>
                </c:pt>
                <c:pt idx="43">
                  <c:v>49.848953999999992</c:v>
                </c:pt>
                <c:pt idx="44">
                  <c:v>51.008232</c:v>
                </c:pt>
                <c:pt idx="45">
                  <c:v>52.16751</c:v>
                </c:pt>
                <c:pt idx="46">
                  <c:v>53.326788000000001</c:v>
                </c:pt>
                <c:pt idx="47">
                  <c:v>54.486065999999994</c:v>
                </c:pt>
                <c:pt idx="48">
                  <c:v>55.645343999999994</c:v>
                </c:pt>
                <c:pt idx="49">
                  <c:v>56.804621999999995</c:v>
                </c:pt>
                <c:pt idx="50">
                  <c:v>57.963899999999995</c:v>
                </c:pt>
                <c:pt idx="51">
                  <c:v>59.123177999999996</c:v>
                </c:pt>
                <c:pt idx="52">
                  <c:v>60.282455999999996</c:v>
                </c:pt>
                <c:pt idx="53">
                  <c:v>61.441733999999997</c:v>
                </c:pt>
                <c:pt idx="54">
                  <c:v>62.601011999999997</c:v>
                </c:pt>
                <c:pt idx="55">
                  <c:v>63.760289999999998</c:v>
                </c:pt>
                <c:pt idx="56">
                  <c:v>64.919567999999998</c:v>
                </c:pt>
                <c:pt idx="57">
                  <c:v>66.078845999999984</c:v>
                </c:pt>
                <c:pt idx="58">
                  <c:v>67.238123999999985</c:v>
                </c:pt>
                <c:pt idx="59">
                  <c:v>68.397401999999985</c:v>
                </c:pt>
                <c:pt idx="60">
                  <c:v>69.556679999999986</c:v>
                </c:pt>
                <c:pt idx="61">
                  <c:v>70.715957999999986</c:v>
                </c:pt>
                <c:pt idx="62">
                  <c:v>71.875235999999987</c:v>
                </c:pt>
                <c:pt idx="63">
                  <c:v>73.034514000000001</c:v>
                </c:pt>
                <c:pt idx="64">
                  <c:v>74.193792000000002</c:v>
                </c:pt>
                <c:pt idx="65">
                  <c:v>75.353070000000002</c:v>
                </c:pt>
                <c:pt idx="66">
                  <c:v>76.512348000000003</c:v>
                </c:pt>
                <c:pt idx="67">
                  <c:v>77.671626000000003</c:v>
                </c:pt>
                <c:pt idx="68">
                  <c:v>78.830904000000004</c:v>
                </c:pt>
                <c:pt idx="69">
                  <c:v>79.99018199999999</c:v>
                </c:pt>
                <c:pt idx="70">
                  <c:v>81.149459999999991</c:v>
                </c:pt>
                <c:pt idx="71">
                  <c:v>82.308737999999991</c:v>
                </c:pt>
                <c:pt idx="72">
                  <c:v>83.468015999999992</c:v>
                </c:pt>
                <c:pt idx="73">
                  <c:v>84.627293999999992</c:v>
                </c:pt>
                <c:pt idx="74">
                  <c:v>85.786571999999992</c:v>
                </c:pt>
                <c:pt idx="75">
                  <c:v>86.945849999999993</c:v>
                </c:pt>
                <c:pt idx="76">
                  <c:v>88.105127999999993</c:v>
                </c:pt>
                <c:pt idx="77">
                  <c:v>89.264405999999994</c:v>
                </c:pt>
                <c:pt idx="78">
                  <c:v>90.423683999999994</c:v>
                </c:pt>
                <c:pt idx="79">
                  <c:v>91.582961999999995</c:v>
                </c:pt>
                <c:pt idx="80">
                  <c:v>92.742239999999995</c:v>
                </c:pt>
                <c:pt idx="81">
                  <c:v>93.901517999999996</c:v>
                </c:pt>
                <c:pt idx="82">
                  <c:v>95.060795999999982</c:v>
                </c:pt>
                <c:pt idx="83">
                  <c:v>96.220073999999983</c:v>
                </c:pt>
                <c:pt idx="84">
                  <c:v>97.379351999999983</c:v>
                </c:pt>
                <c:pt idx="85">
                  <c:v>98.538629999999984</c:v>
                </c:pt>
                <c:pt idx="86">
                  <c:v>99.697907999999984</c:v>
                </c:pt>
                <c:pt idx="87">
                  <c:v>100.85718599999998</c:v>
                </c:pt>
                <c:pt idx="88">
                  <c:v>102.016464</c:v>
                </c:pt>
                <c:pt idx="89">
                  <c:v>103.175742</c:v>
                </c:pt>
                <c:pt idx="90">
                  <c:v>104.33502</c:v>
                </c:pt>
                <c:pt idx="91">
                  <c:v>105.494298</c:v>
                </c:pt>
                <c:pt idx="92">
                  <c:v>106.653576</c:v>
                </c:pt>
                <c:pt idx="93">
                  <c:v>107.812854</c:v>
                </c:pt>
                <c:pt idx="94">
                  <c:v>108.97213199999999</c:v>
                </c:pt>
                <c:pt idx="95">
                  <c:v>110.13140999999999</c:v>
                </c:pt>
                <c:pt idx="96">
                  <c:v>111.29068799999999</c:v>
                </c:pt>
                <c:pt idx="97">
                  <c:v>112.44996599999999</c:v>
                </c:pt>
                <c:pt idx="98">
                  <c:v>113.60924399999999</c:v>
                </c:pt>
                <c:pt idx="99">
                  <c:v>114.76852199999999</c:v>
                </c:pt>
                <c:pt idx="100">
                  <c:v>115.92779999999999</c:v>
                </c:pt>
              </c:numCache>
            </c:numRef>
          </c:xVal>
          <c:yVal>
            <c:numRef>
              <c:f>CalculationPage!$U$2:$U$102</c:f>
              <c:numCache>
                <c:formatCode>General</c:formatCode>
                <c:ptCount val="101"/>
                <c:pt idx="0">
                  <c:v>0</c:v>
                </c:pt>
                <c:pt idx="1">
                  <c:v>2.5257158188056024</c:v>
                </c:pt>
                <c:pt idx="2">
                  <c:v>5.0004070756151329</c:v>
                </c:pt>
                <c:pt idx="3">
                  <c:v>7.4240737704285893</c:v>
                </c:pt>
                <c:pt idx="4">
                  <c:v>9.7967159032459747</c:v>
                </c:pt>
                <c:pt idx="5">
                  <c:v>12.118333474067287</c:v>
                </c:pt>
                <c:pt idx="6">
                  <c:v>14.388926482892522</c:v>
                </c:pt>
                <c:pt idx="7">
                  <c:v>16.60849492972169</c:v>
                </c:pt>
                <c:pt idx="8">
                  <c:v>18.777038814554786</c:v>
                </c:pt>
                <c:pt idx="9">
                  <c:v>20.894558137391801</c:v>
                </c:pt>
                <c:pt idx="10">
                  <c:v>22.961052898232754</c:v>
                </c:pt>
                <c:pt idx="11">
                  <c:v>24.976523097077624</c:v>
                </c:pt>
                <c:pt idx="12">
                  <c:v>26.940968733926429</c:v>
                </c:pt>
                <c:pt idx="13">
                  <c:v>28.854389808779157</c:v>
                </c:pt>
                <c:pt idx="14">
                  <c:v>30.716786321635816</c:v>
                </c:pt>
                <c:pt idx="15">
                  <c:v>32.528158272496398</c:v>
                </c:pt>
                <c:pt idx="16">
                  <c:v>34.288505661360908</c:v>
                </c:pt>
                <c:pt idx="17">
                  <c:v>35.997828488229345</c:v>
                </c:pt>
                <c:pt idx="18">
                  <c:v>37.656126753101717</c:v>
                </c:pt>
                <c:pt idx="19">
                  <c:v>39.263400455978008</c:v>
                </c:pt>
                <c:pt idx="20">
                  <c:v>40.819649596858234</c:v>
                </c:pt>
                <c:pt idx="21">
                  <c:v>42.324874175742373</c:v>
                </c:pt>
                <c:pt idx="22">
                  <c:v>43.779074192630439</c:v>
                </c:pt>
                <c:pt idx="23">
                  <c:v>45.182249647522447</c:v>
                </c:pt>
                <c:pt idx="24">
                  <c:v>46.534400540418375</c:v>
                </c:pt>
                <c:pt idx="25">
                  <c:v>47.83552687131823</c:v>
                </c:pt>
                <c:pt idx="26">
                  <c:v>49.085628640222019</c:v>
                </c:pt>
                <c:pt idx="27">
                  <c:v>50.284705847129722</c:v>
                </c:pt>
                <c:pt idx="28">
                  <c:v>51.432758492041366</c:v>
                </c:pt>
                <c:pt idx="29">
                  <c:v>52.529786574956923</c:v>
                </c:pt>
                <c:pt idx="30">
                  <c:v>53.575790095876407</c:v>
                </c:pt>
                <c:pt idx="31">
                  <c:v>54.570769054799833</c:v>
                </c:pt>
                <c:pt idx="32">
                  <c:v>55.514723451727178</c:v>
                </c:pt>
                <c:pt idx="33">
                  <c:v>56.407653286658459</c:v>
                </c:pt>
                <c:pt idx="34">
                  <c:v>57.249558559593652</c:v>
                </c:pt>
                <c:pt idx="35">
                  <c:v>58.040439270532779</c:v>
                </c:pt>
                <c:pt idx="36">
                  <c:v>58.780295419475841</c:v>
                </c:pt>
                <c:pt idx="37">
                  <c:v>59.469127006422823</c:v>
                </c:pt>
                <c:pt idx="38">
                  <c:v>60.106934031373733</c:v>
                </c:pt>
                <c:pt idx="39">
                  <c:v>60.693716494328577</c:v>
                </c:pt>
                <c:pt idx="40">
                  <c:v>61.22947439528734</c:v>
                </c:pt>
                <c:pt idx="41">
                  <c:v>61.714207734250039</c:v>
                </c:pt>
                <c:pt idx="42">
                  <c:v>62.14791651121665</c:v>
                </c:pt>
                <c:pt idx="43">
                  <c:v>62.530600726187195</c:v>
                </c:pt>
                <c:pt idx="44">
                  <c:v>62.862260379161668</c:v>
                </c:pt>
                <c:pt idx="45">
                  <c:v>63.142895470140076</c:v>
                </c:pt>
                <c:pt idx="46">
                  <c:v>63.372505999122396</c:v>
                </c:pt>
                <c:pt idx="47">
                  <c:v>63.55109196610865</c:v>
                </c:pt>
                <c:pt idx="48">
                  <c:v>63.678653371098825</c:v>
                </c:pt>
                <c:pt idx="49">
                  <c:v>63.755190214092934</c:v>
                </c:pt>
                <c:pt idx="50">
                  <c:v>63.780702495090978</c:v>
                </c:pt>
                <c:pt idx="51">
                  <c:v>63.755190214092949</c:v>
                </c:pt>
                <c:pt idx="52">
                  <c:v>63.678653371098832</c:v>
                </c:pt>
                <c:pt idx="53">
                  <c:v>63.55109196610865</c:v>
                </c:pt>
                <c:pt idx="54">
                  <c:v>63.372505999122389</c:v>
                </c:pt>
                <c:pt idx="55">
                  <c:v>63.142895470140068</c:v>
                </c:pt>
                <c:pt idx="56">
                  <c:v>62.862260379161668</c:v>
                </c:pt>
                <c:pt idx="57">
                  <c:v>62.530600726187195</c:v>
                </c:pt>
                <c:pt idx="58">
                  <c:v>62.14791651121665</c:v>
                </c:pt>
                <c:pt idx="59">
                  <c:v>61.714207734250039</c:v>
                </c:pt>
                <c:pt idx="60">
                  <c:v>61.22947439528734</c:v>
                </c:pt>
                <c:pt idx="61">
                  <c:v>60.693716494328577</c:v>
                </c:pt>
                <c:pt idx="62">
                  <c:v>60.106934031373733</c:v>
                </c:pt>
                <c:pt idx="63">
                  <c:v>59.469127006422831</c:v>
                </c:pt>
                <c:pt idx="64">
                  <c:v>58.780295419475841</c:v>
                </c:pt>
                <c:pt idx="65">
                  <c:v>58.040439270532779</c:v>
                </c:pt>
                <c:pt idx="66">
                  <c:v>57.249558559593652</c:v>
                </c:pt>
                <c:pt idx="67">
                  <c:v>56.407653286658459</c:v>
                </c:pt>
                <c:pt idx="68">
                  <c:v>55.514723451727178</c:v>
                </c:pt>
                <c:pt idx="69">
                  <c:v>54.570769054799847</c:v>
                </c:pt>
                <c:pt idx="70">
                  <c:v>53.575790095876421</c:v>
                </c:pt>
                <c:pt idx="71">
                  <c:v>52.529786574956937</c:v>
                </c:pt>
                <c:pt idx="72">
                  <c:v>51.432758492041366</c:v>
                </c:pt>
                <c:pt idx="73">
                  <c:v>50.284705847129729</c:v>
                </c:pt>
                <c:pt idx="74">
                  <c:v>49.085628640222012</c:v>
                </c:pt>
                <c:pt idx="75">
                  <c:v>47.83552687131823</c:v>
                </c:pt>
                <c:pt idx="76">
                  <c:v>46.534400540418382</c:v>
                </c:pt>
                <c:pt idx="77">
                  <c:v>45.182249647522447</c:v>
                </c:pt>
                <c:pt idx="78">
                  <c:v>43.779074192630446</c:v>
                </c:pt>
                <c:pt idx="79">
                  <c:v>42.324874175742366</c:v>
                </c:pt>
                <c:pt idx="80">
                  <c:v>40.81964959685822</c:v>
                </c:pt>
                <c:pt idx="81">
                  <c:v>39.263400455977994</c:v>
                </c:pt>
                <c:pt idx="82">
                  <c:v>37.656126753101724</c:v>
                </c:pt>
                <c:pt idx="83">
                  <c:v>35.997828488229359</c:v>
                </c:pt>
                <c:pt idx="84">
                  <c:v>34.288505661360908</c:v>
                </c:pt>
                <c:pt idx="85">
                  <c:v>32.528158272496398</c:v>
                </c:pt>
                <c:pt idx="86">
                  <c:v>30.716786321635816</c:v>
                </c:pt>
                <c:pt idx="87">
                  <c:v>28.85438980877916</c:v>
                </c:pt>
                <c:pt idx="88">
                  <c:v>26.940968733926429</c:v>
                </c:pt>
                <c:pt idx="89">
                  <c:v>24.976523097077624</c:v>
                </c:pt>
                <c:pt idx="90">
                  <c:v>22.961052898232747</c:v>
                </c:pt>
                <c:pt idx="91">
                  <c:v>20.894558137391797</c:v>
                </c:pt>
                <c:pt idx="92">
                  <c:v>18.777038814554771</c:v>
                </c:pt>
                <c:pt idx="93">
                  <c:v>16.60849492972168</c:v>
                </c:pt>
                <c:pt idx="94">
                  <c:v>14.388926482892535</c:v>
                </c:pt>
                <c:pt idx="95">
                  <c:v>12.118333474067295</c:v>
                </c:pt>
                <c:pt idx="96">
                  <c:v>9.7967159032459836</c:v>
                </c:pt>
                <c:pt idx="97">
                  <c:v>7.4240737704285964</c:v>
                </c:pt>
                <c:pt idx="98">
                  <c:v>5.0004070756151364</c:v>
                </c:pt>
                <c:pt idx="99">
                  <c:v>2.525715818805605</c:v>
                </c:pt>
                <c:pt idx="100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4200504"/>
        <c:axId val="244201288"/>
      </c:scatterChart>
      <c:valAx>
        <c:axId val="2442370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237424"/>
        <c:crosses val="autoZero"/>
        <c:crossBetween val="midCat"/>
      </c:valAx>
      <c:valAx>
        <c:axId val="244237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Efficiency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237032"/>
        <c:crosses val="autoZero"/>
        <c:crossBetween val="midCat"/>
      </c:valAx>
      <c:valAx>
        <c:axId val="2442012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Mechanical Power (W), RPM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200504"/>
        <c:crosses val="max"/>
        <c:crossBetween val="midCat"/>
      </c:valAx>
      <c:valAx>
        <c:axId val="244200504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Torque (ft-lb)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crossAx val="244201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61696829861082"/>
          <c:y val="0.21365660375729564"/>
          <c:w val="0.19052217743792058"/>
          <c:h val="0.651241489811319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7D25E-222C-4735-8A78-275D11D81FB4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2533F-E637-4A28-A148-555219CE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0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63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74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66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362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19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60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85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9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23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990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5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48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08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26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64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82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11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2533F-E637-4A28-A148-555219CE4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85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36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1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673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67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53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63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113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26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74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71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7000">
              <a:srgbClr val="C2DAEF"/>
            </a:gs>
            <a:gs pos="19000">
              <a:schemeClr val="bg1">
                <a:lumMod val="85000"/>
              </a:schemeClr>
            </a:gs>
            <a:gs pos="12000">
              <a:schemeClr val="accent1">
                <a:lumMod val="40000"/>
                <a:lumOff val="60000"/>
              </a:schemeClr>
            </a:gs>
            <a:gs pos="17000">
              <a:schemeClr val="bg1">
                <a:lumMod val="95000"/>
              </a:schemeClr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CF4CA-5627-4A83-8DF3-01D2A2C50270}" type="datetimeFigureOut">
              <a:rPr lang="en-US" smtClean="0"/>
              <a:t>7/30/2015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31FCD-3EC1-457F-8474-9D77ED340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77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5.mp4"/><Relationship Id="rId7" Type="http://schemas.openxmlformats.org/officeDocument/2006/relationships/image" Target="../media/image39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42.jpg"/><Relationship Id="rId4" Type="http://schemas.openxmlformats.org/officeDocument/2006/relationships/video" Target="../media/media5.mp4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Motor Operator for VFI Switchgear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0000043540-Eaton_Lit_RGB-updated-1-20-09.jpg (2546×1075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7889" r="6864" b="18638"/>
          <a:stretch/>
        </p:blipFill>
        <p:spPr bwMode="auto">
          <a:xfrm>
            <a:off x="2006106" y="5520157"/>
            <a:ext cx="3540103" cy="1116091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17008" y="1639069"/>
            <a:ext cx="44200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University of Pittsburgh:</a:t>
            </a:r>
            <a:b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Theodore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Beyene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Samuel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Bucior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Jason Carney,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Arthur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Eichelberger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https://upload.wikimedia.org/wikipedia/en/thumb/2/2d/University_of_Pittsburgh_Seal_(official).svg/1024px-University_of_Pittsburgh_Seal_(official)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010649"/>
            <a:ext cx="1625599" cy="162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7008" y="3832691"/>
            <a:ext cx="193193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Eaton: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Guldan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026" y="1639069"/>
            <a:ext cx="2375373" cy="3563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33" y="1639069"/>
            <a:ext cx="3563059" cy="3563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937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Testing: Motor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1" y="2186608"/>
            <a:ext cx="5754045" cy="3232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Oval 5"/>
          <p:cNvSpPr/>
          <p:nvPr/>
        </p:nvSpPr>
        <p:spPr>
          <a:xfrm>
            <a:off x="3573666" y="2504660"/>
            <a:ext cx="2171151" cy="1828801"/>
          </a:xfrm>
          <a:prstGeom prst="ellipse">
            <a:avLst/>
          </a:prstGeom>
          <a:noFill/>
          <a:ln w="152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0" t="13158" r="11796" b="34737"/>
          <a:stretch/>
        </p:blipFill>
        <p:spPr>
          <a:xfrm>
            <a:off x="6527190" y="1814886"/>
            <a:ext cx="5240740" cy="4551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Right Arrow 7"/>
          <p:cNvSpPr/>
          <p:nvPr/>
        </p:nvSpPr>
        <p:spPr>
          <a:xfrm>
            <a:off x="5743908" y="3145474"/>
            <a:ext cx="1145427" cy="547171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19201" y="3047340"/>
            <a:ext cx="2171151" cy="1828801"/>
          </a:xfrm>
          <a:prstGeom prst="ellipse">
            <a:avLst/>
          </a:prstGeom>
          <a:noFill/>
          <a:ln w="152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2489443" y="3688154"/>
            <a:ext cx="4639480" cy="547171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" t="22943" r="69637" b="7976"/>
          <a:stretch/>
        </p:blipFill>
        <p:spPr>
          <a:xfrm>
            <a:off x="7160199" y="1370545"/>
            <a:ext cx="3997841" cy="518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342" y="1170572"/>
            <a:ext cx="3186435" cy="56725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Oval 11"/>
          <p:cNvSpPr/>
          <p:nvPr/>
        </p:nvSpPr>
        <p:spPr>
          <a:xfrm>
            <a:off x="2286001" y="3583214"/>
            <a:ext cx="1256390" cy="876300"/>
          </a:xfrm>
          <a:prstGeom prst="ellipse">
            <a:avLst/>
          </a:prstGeom>
          <a:noFill/>
          <a:ln w="152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3542391" y="3799093"/>
            <a:ext cx="3979953" cy="539046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8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Testing: Motor Analysis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0015916"/>
              </p:ext>
            </p:extLst>
          </p:nvPr>
        </p:nvGraphicFramePr>
        <p:xfrm>
          <a:off x="830110" y="1409700"/>
          <a:ext cx="10515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5648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Testing: Motor Analysis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2028022"/>
              </p:ext>
            </p:extLst>
          </p:nvPr>
        </p:nvGraphicFramePr>
        <p:xfrm>
          <a:off x="830110" y="1405470"/>
          <a:ext cx="105156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248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Testing: Demo potentiometer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otentiometer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9652" y="1357933"/>
            <a:ext cx="8845826" cy="4975777"/>
          </a:xfrm>
          <a:prstGeom prst="roundRect">
            <a:avLst>
              <a:gd name="adj" fmla="val 7478"/>
            </a:avLst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6029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Building: Electronics - PCB Design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23" y="1446667"/>
            <a:ext cx="2952918" cy="1357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357" y="1470442"/>
            <a:ext cx="1848618" cy="13098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14594"/>
          <a:stretch/>
        </p:blipFill>
        <p:spPr>
          <a:xfrm>
            <a:off x="9611221" y="1494219"/>
            <a:ext cx="2053558" cy="1309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Right Arrow 5"/>
          <p:cNvSpPr/>
          <p:nvPr/>
        </p:nvSpPr>
        <p:spPr>
          <a:xfrm>
            <a:off x="3332781" y="1828799"/>
            <a:ext cx="644636" cy="593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210019" y="1828798"/>
            <a:ext cx="644636" cy="593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8707494" y="1828798"/>
            <a:ext cx="644636" cy="5931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14594"/>
          <a:stretch/>
        </p:blipFill>
        <p:spPr>
          <a:xfrm>
            <a:off x="3341583" y="2981148"/>
            <a:ext cx="5492653" cy="3503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r="10986"/>
          <a:stretch/>
        </p:blipFill>
        <p:spPr>
          <a:xfrm>
            <a:off x="3742931" y="2979069"/>
            <a:ext cx="4689955" cy="3503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r="10986"/>
          <a:stretch/>
        </p:blipFill>
        <p:spPr>
          <a:xfrm>
            <a:off x="6920088" y="1470442"/>
            <a:ext cx="1753451" cy="1309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58" y="2976990"/>
            <a:ext cx="4944499" cy="35034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165" y="2970360"/>
            <a:ext cx="7621484" cy="35034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0927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Building: </a:t>
            </a:r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First Mockup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r="19087"/>
          <a:stretch/>
        </p:blipFill>
        <p:spPr>
          <a:xfrm>
            <a:off x="5462027" y="1404322"/>
            <a:ext cx="5454403" cy="4805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13" y="1404323"/>
            <a:ext cx="3203986" cy="4805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04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Building: Final Product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27011"/>
            <a:ext cx="3063322" cy="3063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Final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5808141" y="528688"/>
            <a:ext cx="3865084" cy="685996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8" name="FinalVideo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40335" y="2214724"/>
            <a:ext cx="6200695" cy="348789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3" b="16889"/>
          <a:stretch/>
        </p:blipFill>
        <p:spPr>
          <a:xfrm>
            <a:off x="5476042" y="1788835"/>
            <a:ext cx="4529282" cy="4339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6928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2830360" y="4369004"/>
            <a:ext cx="6680877" cy="21564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Manual </a:t>
            </a:r>
            <a:r>
              <a:rPr lang="en-US" sz="2400" dirty="0">
                <a:solidFill>
                  <a:schemeClr val="tx1"/>
                </a:solidFill>
              </a:rPr>
              <a:t>o</a:t>
            </a:r>
            <a:r>
              <a:rPr lang="en-US" sz="2400" dirty="0" smtClean="0">
                <a:solidFill>
                  <a:schemeClr val="tx1"/>
                </a:solidFill>
              </a:rPr>
              <a:t>peration without the use of a pin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Use the same handle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Within 4” of all sides of switchgear case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Configurable to work with multiple angles of </a:t>
            </a:r>
            <a:r>
              <a:rPr lang="en-US" sz="2400" dirty="0" smtClean="0">
                <a:solidFill>
                  <a:schemeClr val="tx1"/>
                </a:solidFill>
              </a:rPr>
              <a:t>travel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Work on both sides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30360" y="1662374"/>
            <a:ext cx="6680877" cy="20383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Provide 60ft-lb of torque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Operate on 24V input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Minimum speed of 4 RPM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Less than 2</a:t>
            </a: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° </a:t>
            </a:r>
            <a:r>
              <a:rPr lang="en-US" sz="2400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overtravel</a:t>
            </a:r>
            <a:endParaRPr lang="en-US" sz="24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$400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91935" y="4296914"/>
            <a:ext cx="3067050" cy="2300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Stretch Goals</a:t>
            </a:r>
            <a:endParaRPr lang="en-US" sz="36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191935" y="1531213"/>
            <a:ext cx="3067050" cy="2300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Minimum Requirements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377888" y="1662374"/>
            <a:ext cx="2636310" cy="4647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90ft-lb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77887" y="2071555"/>
            <a:ext cx="2636312" cy="4647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18-30V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9377887" y="2471277"/>
            <a:ext cx="2636312" cy="4647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6.3RPM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377886" y="2870999"/>
            <a:ext cx="2636312" cy="46478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Testing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377885" y="3234164"/>
            <a:ext cx="2636312" cy="4647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$350 for 20+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377885" y="4442789"/>
            <a:ext cx="2636312" cy="4647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Reduced to 45ft-lb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9377885" y="4842144"/>
            <a:ext cx="2636312" cy="464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Breaker bar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9377885" y="5270739"/>
            <a:ext cx="2636312" cy="4647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</a:rPr>
              <a:t>&lt;3.5”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9377885" y="5706284"/>
            <a:ext cx="2636312" cy="4647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4°-296°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77885" y="6060713"/>
            <a:ext cx="2636312" cy="4647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Mirror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36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4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4953" y="1351776"/>
            <a:ext cx="1048404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John </a:t>
            </a:r>
            <a:r>
              <a:rPr lang="en-US" sz="2000" b="1" dirty="0" err="1" smtClean="0"/>
              <a:t>Guldan</a:t>
            </a:r>
            <a:endParaRPr lang="en-US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Switchgear </a:t>
            </a:r>
            <a:r>
              <a:rPr lang="en-US" sz="2000" dirty="0" smtClean="0"/>
              <a:t>Engineer at Eaton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Contact at Eaton, always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r>
              <a:rPr lang="en-US" sz="2000" b="1" dirty="0" err="1"/>
              <a:t>Thorin</a:t>
            </a:r>
            <a:r>
              <a:rPr lang="en-US" sz="2000" b="1" dirty="0"/>
              <a:t> </a:t>
            </a:r>
            <a:r>
              <a:rPr lang="en-US" sz="2000" b="1" dirty="0" err="1" smtClean="0"/>
              <a:t>Tobiassen</a:t>
            </a:r>
            <a:r>
              <a:rPr lang="en-US" sz="2000" b="1" dirty="0" smtClean="0"/>
              <a:t> </a:t>
            </a:r>
            <a:r>
              <a:rPr lang="en-US" sz="2000" b="1" dirty="0"/>
              <a:t>and Andy </a:t>
            </a:r>
            <a:r>
              <a:rPr lang="en-US" sz="2000" b="1" dirty="0" smtClean="0"/>
              <a:t>Holmes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Swanson Center for Product Innovation (SCPI)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Design/manufacturing consulting</a:t>
            </a:r>
          </a:p>
          <a:p>
            <a:endParaRPr lang="en-US" sz="2000" dirty="0" smtClean="0"/>
          </a:p>
          <a:p>
            <a:r>
              <a:rPr lang="en-US" sz="2000" b="1" dirty="0" smtClean="0"/>
              <a:t>Josh Brown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Electrical Engineer at Human Engineering Research Laboratories (HERL)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Mentor for general circuit and PCB design</a:t>
            </a:r>
          </a:p>
          <a:p>
            <a:endParaRPr lang="en-US" sz="2000" dirty="0" smtClean="0"/>
          </a:p>
          <a:p>
            <a:r>
              <a:rPr lang="en-US" sz="2000" b="1" dirty="0" smtClean="0"/>
              <a:t>Dr</a:t>
            </a:r>
            <a:r>
              <a:rPr lang="en-US" sz="2000" b="1" dirty="0"/>
              <a:t>. Stephen </a:t>
            </a:r>
            <a:r>
              <a:rPr lang="en-US" sz="2000" b="1" dirty="0" err="1"/>
              <a:t>Ludwick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Professor at </a:t>
            </a:r>
            <a:r>
              <a:rPr lang="en-US" sz="2000" dirty="0" smtClean="0"/>
              <a:t>Pitt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Director of Advanced Technology at </a:t>
            </a:r>
            <a:r>
              <a:rPr lang="en-US" sz="2000" dirty="0" err="1" smtClean="0"/>
              <a:t>Aerotech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Initial </a:t>
            </a:r>
            <a:r>
              <a:rPr lang="en-US" sz="2000" dirty="0"/>
              <a:t>design </a:t>
            </a:r>
            <a:r>
              <a:rPr lang="en-US" sz="2000" dirty="0" smtClean="0"/>
              <a:t>brainstorming</a:t>
            </a:r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692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6934" y="1030647"/>
            <a:ext cx="6421951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0" dirty="0" smtClean="0"/>
              <a:t>???</a:t>
            </a:r>
            <a:endParaRPr lang="en-US" sz="35000" dirty="0"/>
          </a:p>
        </p:txBody>
      </p:sp>
    </p:spTree>
    <p:extLst>
      <p:ext uri="{BB962C8B-B14F-4D97-AF65-F5344CB8AC3E}">
        <p14:creationId xmlns:p14="http://schemas.microsoft.com/office/powerpoint/2010/main" val="260812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192206" y="3791542"/>
            <a:ext cx="3618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acuum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ault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nterrupter (VFI) Switchgear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190760" y="11333274"/>
            <a:ext cx="286316" cy="15424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050" i="1" dirty="0" smtClean="0"/>
              <a:t>Public domain</a:t>
            </a:r>
            <a:endParaRPr lang="en-US" sz="1050" i="1" dirty="0"/>
          </a:p>
        </p:txBody>
      </p:sp>
      <p:sp>
        <p:nvSpPr>
          <p:cNvPr id="25" name="Rectangle 24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06" b="4124"/>
          <a:stretch/>
        </p:blipFill>
        <p:spPr>
          <a:xfrm>
            <a:off x="8084153" y="1228116"/>
            <a:ext cx="2075231" cy="313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508" name="Picture 4" descr="http://www.publicdomainpictures.net/pictures/20000/nahled/olld-hou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784" y="4546986"/>
            <a:ext cx="2973850" cy="1929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20" name="Group 19"/>
          <p:cNvGrpSpPr/>
          <p:nvPr/>
        </p:nvGrpSpPr>
        <p:grpSpPr>
          <a:xfrm rot="151213">
            <a:off x="8839644" y="3707574"/>
            <a:ext cx="386986" cy="1100529"/>
            <a:chOff x="3086100" y="3452673"/>
            <a:chExt cx="386986" cy="1100529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3086100" y="3452673"/>
              <a:ext cx="257991" cy="360783"/>
            </a:xfrm>
            <a:prstGeom prst="line">
              <a:avLst/>
            </a:prstGeom>
            <a:ln w="88900" cap="rnd">
              <a:solidFill>
                <a:srgbClr val="FDF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157260" y="3804859"/>
              <a:ext cx="257991" cy="360783"/>
            </a:xfrm>
            <a:prstGeom prst="line">
              <a:avLst/>
            </a:prstGeom>
            <a:ln w="88900" cap="rnd">
              <a:solidFill>
                <a:srgbClr val="FDF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3215095" y="4192419"/>
              <a:ext cx="257991" cy="360783"/>
            </a:xfrm>
            <a:prstGeom prst="line">
              <a:avLst/>
            </a:prstGeom>
            <a:ln w="88900" cap="rnd">
              <a:solidFill>
                <a:srgbClr val="FDF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090313" y="3804859"/>
              <a:ext cx="324938" cy="11142"/>
            </a:xfrm>
            <a:prstGeom prst="line">
              <a:avLst/>
            </a:prstGeom>
            <a:ln w="88900" cap="rnd">
              <a:solidFill>
                <a:srgbClr val="FDF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3148148" y="4181277"/>
              <a:ext cx="324938" cy="11142"/>
            </a:xfrm>
            <a:prstGeom prst="line">
              <a:avLst/>
            </a:prstGeom>
            <a:ln w="88900" cap="rnd">
              <a:solidFill>
                <a:srgbClr val="FDF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9695733" y="6506138"/>
            <a:ext cx="9509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Public domain</a:t>
            </a:r>
            <a:endParaRPr lang="en-US" sz="1050" i="1" dirty="0"/>
          </a:p>
        </p:txBody>
      </p:sp>
      <p:pic>
        <p:nvPicPr>
          <p:cNvPr id="21510" name="Picture 6" descr="http://s3.amazonaws.com/grassrootsmapping/warpables/95183/10-3_mediu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171" y="3828933"/>
            <a:ext cx="3569607" cy="2677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b="7336"/>
          <a:stretch/>
        </p:blipFill>
        <p:spPr>
          <a:xfrm>
            <a:off x="1136157" y="1228116"/>
            <a:ext cx="3759880" cy="2465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41" name="Group 40"/>
          <p:cNvGrpSpPr/>
          <p:nvPr/>
        </p:nvGrpSpPr>
        <p:grpSpPr>
          <a:xfrm>
            <a:off x="2481154" y="2818225"/>
            <a:ext cx="987639" cy="1728761"/>
            <a:chOff x="3086100" y="3452673"/>
            <a:chExt cx="386986" cy="1100529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3086100" y="3452673"/>
              <a:ext cx="257991" cy="360783"/>
            </a:xfrm>
            <a:prstGeom prst="line">
              <a:avLst/>
            </a:prstGeom>
            <a:ln w="304800" cap="rnd">
              <a:solidFill>
                <a:srgbClr val="FDF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157260" y="3804859"/>
              <a:ext cx="257991" cy="360783"/>
            </a:xfrm>
            <a:prstGeom prst="line">
              <a:avLst/>
            </a:prstGeom>
            <a:ln w="304800" cap="rnd">
              <a:solidFill>
                <a:srgbClr val="FDF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3215095" y="4192419"/>
              <a:ext cx="257991" cy="360783"/>
            </a:xfrm>
            <a:prstGeom prst="line">
              <a:avLst/>
            </a:prstGeom>
            <a:ln w="304800" cap="rnd">
              <a:solidFill>
                <a:srgbClr val="FDF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3090313" y="3804859"/>
              <a:ext cx="324938" cy="11142"/>
            </a:xfrm>
            <a:prstGeom prst="line">
              <a:avLst/>
            </a:prstGeom>
            <a:ln w="304800" cap="rnd">
              <a:solidFill>
                <a:srgbClr val="FDF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3148148" y="4181277"/>
              <a:ext cx="324938" cy="11142"/>
            </a:xfrm>
            <a:prstGeom prst="line">
              <a:avLst/>
            </a:prstGeom>
            <a:ln w="304800" cap="rnd">
              <a:solidFill>
                <a:srgbClr val="FDF1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3808877" y="6543529"/>
            <a:ext cx="9509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Public domain</a:t>
            </a:r>
            <a:endParaRPr lang="en-US" sz="105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5435792" y="568982"/>
            <a:ext cx="2286595" cy="4813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dirty="0" smtClean="0"/>
              <a:t>=</a:t>
            </a:r>
            <a:endParaRPr lang="en-US" sz="30000" dirty="0"/>
          </a:p>
        </p:txBody>
      </p:sp>
    </p:spTree>
    <p:extLst>
      <p:ext uri="{BB962C8B-B14F-4D97-AF65-F5344CB8AC3E}">
        <p14:creationId xmlns:p14="http://schemas.microsoft.com/office/powerpoint/2010/main" val="2222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97701" y="2404823"/>
            <a:ext cx="48133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How it works:</a:t>
            </a:r>
          </a:p>
          <a:p>
            <a:pPr algn="ctr"/>
            <a:endParaRPr lang="en-US" sz="2400" dirty="0" smtClean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dirty="0" smtClean="0"/>
              <a:t>Powerful springs are tensioned, storing energy.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dirty="0" smtClean="0"/>
              <a:t>The springs open the circuit extremely quickly.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dirty="0" smtClean="0"/>
              <a:t>Tensioning the springs requires high torque (up to 60ft-lb).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18190760" y="11333274"/>
            <a:ext cx="286316" cy="15424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050" i="1" dirty="0" smtClean="0"/>
              <a:t>Public domain</a:t>
            </a:r>
            <a:endParaRPr lang="en-US" sz="1050" i="1" dirty="0"/>
          </a:p>
        </p:txBody>
      </p:sp>
      <p:sp>
        <p:nvSpPr>
          <p:cNvPr id="25" name="Rectangle 24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ripping_high spee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865"/>
          <a:stretch/>
        </p:blipFill>
        <p:spPr>
          <a:xfrm>
            <a:off x="906015" y="1543212"/>
            <a:ext cx="5672585" cy="4942796"/>
          </a:xfrm>
          <a:prstGeom prst="roundRect">
            <a:avLst>
              <a:gd name="adj" fmla="val 7160"/>
            </a:avLst>
          </a:prstGeom>
        </p:spPr>
      </p:pic>
      <p:sp>
        <p:nvSpPr>
          <p:cNvPr id="3" name="TextBox 2"/>
          <p:cNvSpPr txBox="1"/>
          <p:nvPr/>
        </p:nvSpPr>
        <p:spPr>
          <a:xfrm>
            <a:off x="7565322" y="1634669"/>
            <a:ext cx="367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Left: Slow motion “tripped” response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4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10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11" y="1246028"/>
            <a:ext cx="4540796" cy="3567271"/>
          </a:xfrm>
          <a:prstGeom prst="rect">
            <a:avLst/>
          </a:prstGeom>
        </p:spPr>
      </p:pic>
      <p:sp>
        <p:nvSpPr>
          <p:cNvPr id="1027" name="AutoShape 4"/>
          <p:cNvSpPr>
            <a:spLocks noChangeAspect="1" noChangeArrowheads="1" noTextEdit="1"/>
          </p:cNvSpPr>
          <p:nvPr/>
        </p:nvSpPr>
        <p:spPr bwMode="auto">
          <a:xfrm>
            <a:off x="2582566" y="3902459"/>
            <a:ext cx="397192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5455378" y="1557793"/>
            <a:ext cx="2361660" cy="4371727"/>
            <a:chOff x="6244204" y="708326"/>
            <a:chExt cx="2361660" cy="4371727"/>
          </a:xfrm>
          <a:effectLst/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44204" y="708326"/>
              <a:ext cx="2203110" cy="261740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2" name="TextBox 11"/>
            <p:cNvSpPr txBox="1"/>
            <p:nvPr/>
          </p:nvSpPr>
          <p:spPr>
            <a:xfrm>
              <a:off x="6279829" y="3325727"/>
              <a:ext cx="232603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Original design: </a:t>
              </a:r>
              <a:r>
                <a:rPr lang="en-US" sz="3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$1000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87274" y="1558657"/>
            <a:ext cx="2499440" cy="4370863"/>
            <a:chOff x="8702187" y="709190"/>
            <a:chExt cx="2499440" cy="4370863"/>
          </a:xfrm>
        </p:grpSpPr>
        <p:pic>
          <p:nvPicPr>
            <p:cNvPr id="14" name="Picture 13" descr="Assembly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187" y="709190"/>
              <a:ext cx="2428055" cy="263039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5" name="TextBox 14"/>
            <p:cNvSpPr txBox="1"/>
            <p:nvPr/>
          </p:nvSpPr>
          <p:spPr>
            <a:xfrm>
              <a:off x="8702187" y="3325727"/>
              <a:ext cx="249944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Last year’s design: </a:t>
              </a:r>
              <a:r>
                <a:rPr lang="en-US" sz="36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$450</a:t>
              </a:r>
              <a:endParaRPr lang="en-US" sz="3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89889" y="6000300"/>
            <a:ext cx="57422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Final Goal: </a:t>
            </a:r>
            <a:r>
              <a:rPr lang="en-US" sz="4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$400</a:t>
            </a:r>
            <a:endParaRPr lang="en-US" sz="4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182233" y="2887426"/>
            <a:ext cx="3207656" cy="1152725"/>
            <a:chOff x="2959100" y="4780647"/>
            <a:chExt cx="3207656" cy="1152725"/>
          </a:xfrm>
        </p:grpSpPr>
        <p:sp>
          <p:nvSpPr>
            <p:cNvPr id="17" name="Rectangle 16"/>
            <p:cNvSpPr/>
            <p:nvPr/>
          </p:nvSpPr>
          <p:spPr>
            <a:xfrm>
              <a:off x="2959100" y="4780647"/>
              <a:ext cx="1173033" cy="1152725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4116692" y="5029726"/>
              <a:ext cx="2050064" cy="73191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943" y="4954198"/>
            <a:ext cx="4387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Goal: Use an actuator rather than a person to flip the switchgear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437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265991" y="1687429"/>
            <a:ext cx="7580568" cy="2300671"/>
            <a:chOff x="609600" y="1733550"/>
            <a:chExt cx="7580568" cy="2300671"/>
          </a:xfrm>
        </p:grpSpPr>
        <p:sp>
          <p:nvSpPr>
            <p:cNvPr id="28" name="Rounded Rectangle 27"/>
            <p:cNvSpPr/>
            <p:nvPr/>
          </p:nvSpPr>
          <p:spPr>
            <a:xfrm>
              <a:off x="3676650" y="1733550"/>
              <a:ext cx="4513518" cy="230067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Provide 60ft-lb of torque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Operate on 24V input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Minimum speed of 4 RPM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Less than 2</a:t>
              </a:r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° </a:t>
              </a:r>
              <a:r>
                <a:rPr lang="en-US" sz="2400" dirty="0" err="1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overtravel</a:t>
              </a:r>
              <a:endParaRPr lang="en-US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Under $400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09600" y="1733550"/>
              <a:ext cx="3067050" cy="230067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Minimum Requirements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28481" y="4384958"/>
            <a:ext cx="9429750" cy="2300671"/>
            <a:chOff x="609600" y="4239392"/>
            <a:chExt cx="9429750" cy="2300671"/>
          </a:xfrm>
        </p:grpSpPr>
        <p:sp>
          <p:nvSpPr>
            <p:cNvPr id="29" name="Rounded Rectangle 28"/>
            <p:cNvSpPr/>
            <p:nvPr/>
          </p:nvSpPr>
          <p:spPr>
            <a:xfrm>
              <a:off x="3105150" y="4370552"/>
              <a:ext cx="6934200" cy="203835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Manual </a:t>
              </a:r>
              <a:r>
                <a:rPr lang="en-US" sz="2400" dirty="0">
                  <a:solidFill>
                    <a:schemeClr val="tx1"/>
                  </a:solidFill>
                </a:rPr>
                <a:t>o</a:t>
              </a:r>
              <a:r>
                <a:rPr lang="en-US" sz="2400" dirty="0" smtClean="0">
                  <a:solidFill>
                    <a:schemeClr val="tx1"/>
                  </a:solidFill>
                </a:rPr>
                <a:t>peration without the use of a pin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Use the original handle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Within 4” of all sides of switchgear case</a:t>
              </a:r>
            </a:p>
            <a:p>
              <a:pPr marL="1028700" lvl="1" indent="-571500">
                <a:buFont typeface="Arial" panose="020B0604020202020204" pitchFamily="34" charset="0"/>
                <a:buChar char="•"/>
              </a:pPr>
              <a:r>
                <a:rPr lang="en-US" sz="2400" dirty="0" smtClean="0">
                  <a:solidFill>
                    <a:schemeClr val="tx1"/>
                  </a:solidFill>
                </a:rPr>
                <a:t>Configurable to work with multiple angles of travel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609600" y="4239392"/>
              <a:ext cx="3067050" cy="230067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/>
                <a:t>Stretch Goals</a:t>
              </a:r>
              <a:endParaRPr lang="en-US" sz="36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82" y="1558665"/>
            <a:ext cx="3429849" cy="2560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79498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Planning: Electronics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6696" y="4068754"/>
            <a:ext cx="2161357" cy="7371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Old: Limit switch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563905" y="4068754"/>
            <a:ext cx="2161356" cy="737112"/>
          </a:xfrm>
          <a:prstGeom prst="round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Hall effect</a:t>
            </a:r>
            <a:endParaRPr lang="en-US" sz="2400" dirty="0">
              <a:solidFill>
                <a:schemeClr val="tx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842519"/>
              </p:ext>
            </p:extLst>
          </p:nvPr>
        </p:nvGraphicFramePr>
        <p:xfrm>
          <a:off x="0" y="5102927"/>
          <a:ext cx="7137878" cy="1501140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2277288"/>
                <a:gridCol w="1528907"/>
                <a:gridCol w="2189391"/>
                <a:gridCol w="1142292"/>
              </a:tblGrid>
              <a:tr h="374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Est. price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$50</a:t>
                      </a:r>
                      <a:endParaRPr 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solidFill>
                            <a:srgbClr val="0070C0"/>
                          </a:solidFill>
                          <a:effectLst/>
                        </a:rPr>
                        <a:t>$10</a:t>
                      </a:r>
                      <a:endParaRPr lang="en-US" sz="2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Calibri"/>
                        </a:rPr>
                        <a:t>$10</a:t>
                      </a:r>
                      <a:endParaRPr lang="en-US" sz="2400" b="1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4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Lifetime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Great</a:t>
                      </a:r>
                      <a:endParaRPr 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Infinite</a:t>
                      </a:r>
                      <a:endParaRPr lang="en-US" sz="2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Calibri"/>
                        </a:rPr>
                        <a:t>Good</a:t>
                      </a:r>
                      <a:endParaRPr lang="en-US" sz="2400" b="1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428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</a:rPr>
                        <a:t>Setup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Manual</a:t>
                      </a:r>
                      <a:endParaRPr 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By design</a:t>
                      </a:r>
                      <a:endParaRPr lang="en-US" sz="2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Calibri"/>
                        </a:rPr>
                        <a:t>Either</a:t>
                      </a:r>
                      <a:endParaRPr lang="en-US" sz="2400" b="1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742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Compatibility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Either</a:t>
                      </a:r>
                      <a:endParaRPr lang="en-US" sz="2400" b="0" i="0" u="none" strike="noStrike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rgbClr val="0070C0"/>
                          </a:solidFill>
                          <a:effectLst/>
                          <a:latin typeface="Calibri"/>
                        </a:rPr>
                        <a:t>Two designs</a:t>
                      </a:r>
                      <a:endParaRPr lang="en-US" sz="2400" b="1" i="0" u="none" strike="noStrike" dirty="0">
                        <a:solidFill>
                          <a:srgbClr val="0070C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 smtClean="0">
                          <a:solidFill>
                            <a:schemeClr val="accent6"/>
                          </a:solidFill>
                          <a:effectLst/>
                          <a:latin typeface="Calibri"/>
                        </a:rPr>
                        <a:t>Either</a:t>
                      </a:r>
                      <a:endParaRPr lang="en-US" sz="2400" b="1" i="0" u="none" strike="noStrike" dirty="0">
                        <a:solidFill>
                          <a:schemeClr val="accent6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4936764" y="4068754"/>
            <a:ext cx="2161357" cy="718850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Potentiometer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154" y="1695805"/>
            <a:ext cx="3029353" cy="4846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4" descr="http://upload.wikimedia.org/wikipedia/jv/d/d8/Spdt_limit_switc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96" y="1687809"/>
            <a:ext cx="2161357" cy="2161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6" name="Picture 2" descr="OHN3019U TT Electronics/Optek Technology | 365-1568-ND DigiKey Electron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905" y="1687810"/>
            <a:ext cx="2161356" cy="2161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8" name="Picture 4" descr="EVU-F2MFL3B14 Panasonic Electronic Components | P3G7103-ND DigiKey Electronic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64" y="1695805"/>
            <a:ext cx="2161357" cy="2161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7" name="Picture 2" descr="http://upload.wikimedia.org/wikipedia/commons/7/7e/Hall_sensor_tach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75" y="2523522"/>
            <a:ext cx="4150913" cy="3090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17209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Planning: Motor Selection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ldMoto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526.1428"/>
                </p14:media>
              </p:ext>
            </p:extLst>
          </p:nvPr>
        </p:nvPicPr>
        <p:blipFill rotWithShape="1">
          <a:blip r:embed="rId5"/>
          <a:srcRect l="21128" t="621" r="6743" b="1091"/>
          <a:stretch/>
        </p:blipFill>
        <p:spPr>
          <a:xfrm rot="5400000">
            <a:off x="523586" y="2055443"/>
            <a:ext cx="4802735" cy="368139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6470926" y="5328009"/>
            <a:ext cx="40246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Cheap: $80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Integrated gearbox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Already part of supply chain</a:t>
            </a:r>
            <a:endParaRPr lang="en-US" sz="2400" dirty="0"/>
          </a:p>
        </p:txBody>
      </p:sp>
      <p:pic>
        <p:nvPicPr>
          <p:cNvPr id="18" name="Picture 17" descr="IMG_20150408_181312018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6" r="8141" b="24217"/>
          <a:stretch/>
        </p:blipFill>
        <p:spPr>
          <a:xfrm>
            <a:off x="6979463" y="1494770"/>
            <a:ext cx="3268809" cy="363358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6969" y="6297506"/>
            <a:ext cx="4235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Linear </a:t>
            </a:r>
            <a:r>
              <a:rPr lang="en-US" sz="2400" dirty="0" smtClean="0"/>
              <a:t>actuator assembly: </a:t>
            </a:r>
            <a:r>
              <a:rPr lang="en-US" sz="2400" dirty="0" smtClean="0"/>
              <a:t>$</a:t>
            </a:r>
            <a:r>
              <a:rPr lang="en-US" sz="2400" dirty="0" smtClean="0"/>
              <a:t>1000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449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Planning: Shaft driving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657" y="1499895"/>
            <a:ext cx="424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Integrated gearbox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High torque to </a:t>
            </a:r>
            <a:r>
              <a:rPr lang="en-US" sz="2400" dirty="0" err="1" smtClean="0"/>
              <a:t>backdrive</a:t>
            </a:r>
            <a:endParaRPr lang="en-US" sz="2400" dirty="0" smtClean="0"/>
          </a:p>
        </p:txBody>
      </p:sp>
      <p:pic>
        <p:nvPicPr>
          <p:cNvPr id="19458" name="Picture 2" descr="4 bar linkage animate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417" y="1815853"/>
            <a:ext cx="5988926" cy="418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34" y="1175778"/>
            <a:ext cx="4018579" cy="5358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35" y="1175779"/>
            <a:ext cx="4018579" cy="53581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35" y="1175780"/>
            <a:ext cx="4018579" cy="53581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36" y="1175780"/>
            <a:ext cx="4018579" cy="535810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74655" y="2410720"/>
            <a:ext cx="4240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 Bar Linkage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Cheap to manufacture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Difficult to model torque and speed w.r.t. angle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374655" y="4060209"/>
            <a:ext cx="4240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Sprocket and Chain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Torque from motor and user increased by constant ratio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Cheap, but harder to install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374653" y="1499895"/>
            <a:ext cx="424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 smtClean="0"/>
              <a:t>Integrated gearbox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 smtClean="0"/>
              <a:t>High torque to </a:t>
            </a:r>
            <a:r>
              <a:rPr lang="en-US" sz="2400" strike="sngStrike" dirty="0" err="1" smtClean="0"/>
              <a:t>backdrive</a:t>
            </a:r>
            <a:endParaRPr lang="en-US" sz="2400" strike="sngStrike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74653" y="2410720"/>
            <a:ext cx="4240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 smtClean="0"/>
              <a:t>4 Bar Linkage</a:t>
            </a:r>
            <a:endParaRPr lang="en-US" sz="2400" b="1" strike="sngStrik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 smtClean="0"/>
              <a:t>Cheap to manufacture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strike="sngStrike" dirty="0" smtClean="0"/>
              <a:t>Difficult to model torque and speed w.r.t. angle</a:t>
            </a:r>
            <a:endParaRPr lang="en-US" sz="2400" strike="sngStrike" dirty="0"/>
          </a:p>
        </p:txBody>
      </p:sp>
      <p:sp>
        <p:nvSpPr>
          <p:cNvPr id="28" name="TextBox 27"/>
          <p:cNvSpPr txBox="1"/>
          <p:nvPr/>
        </p:nvSpPr>
        <p:spPr>
          <a:xfrm>
            <a:off x="374655" y="4060209"/>
            <a:ext cx="4240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Sprocket and Chain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Torque from motor and user increased by constant ratio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Cheap, but harder to install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422" y="107317"/>
            <a:ext cx="120049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Planning: </a:t>
            </a:r>
            <a:r>
              <a:rPr lang="en-US" sz="5400" b="1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Sprockets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39311"/>
            <a:ext cx="6667500" cy="333375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5914" y="1562100"/>
            <a:ext cx="42408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ANSI 40 Heavy Duty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Expected force: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F=T/</a:t>
            </a:r>
            <a:r>
              <a:rPr lang="en-US" sz="2400" b="1" dirty="0" err="1" smtClean="0"/>
              <a:t>R</a:t>
            </a:r>
            <a:r>
              <a:rPr lang="en-US" sz="2400" b="1" baseline="-25000" dirty="0" err="1" smtClean="0"/>
              <a:t>sprocket</a:t>
            </a:r>
            <a:endParaRPr lang="en-US" sz="2400" b="1" baseline="-25000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720in-lb/1.65in</a:t>
            </a:r>
            <a:br>
              <a:rPr lang="en-US" sz="2400" b="1" dirty="0" smtClean="0"/>
            </a:br>
            <a:r>
              <a:rPr lang="en-US" sz="2400" b="1" dirty="0" smtClean="0"/>
              <a:t>=424lbf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/>
              <a:t>Capable of </a:t>
            </a:r>
            <a:r>
              <a:rPr lang="en-US" sz="2400" b="1" dirty="0" smtClean="0"/>
              <a:t>4000lbf</a:t>
            </a:r>
            <a:endParaRPr lang="en-US" sz="2400" b="1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Reduction: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11T and 19T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Max torque at motor decreased to 35ft-lb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Speed decrease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7884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531</Words>
  <Application>Microsoft Office PowerPoint</Application>
  <PresentationFormat>Widescreen</PresentationFormat>
  <Paragraphs>163</Paragraphs>
  <Slides>19</Slides>
  <Notes>19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STBucior</dc:creator>
  <cp:lastModifiedBy>STBucior</cp:lastModifiedBy>
  <cp:revision>114</cp:revision>
  <dcterms:created xsi:type="dcterms:W3CDTF">2015-05-27T16:49:01Z</dcterms:created>
  <dcterms:modified xsi:type="dcterms:W3CDTF">2015-07-30T23:51:44Z</dcterms:modified>
</cp:coreProperties>
</file>